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45720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91440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137160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182880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228600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274320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320040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365760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71091"/>
              <a:satOff val="15926"/>
              <a:lumOff val="22314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45B43B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45B43B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FBD17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6" d="100"/>
          <a:sy n="46" d="100"/>
        </p:scale>
        <p:origin x="307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19.jpeg>
</file>

<file path=ppt/media/image2.jpeg>
</file>

<file path=ppt/media/image20.png>
</file>

<file path=ppt/media/image21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11986162"/>
            <a:ext cx="21945599" cy="60579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3000" spc="-29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z="12800" spc="-128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567579"/>
            <a:ext cx="21945600" cy="225059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10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109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5600" cy="838554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45720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91440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137160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182880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0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2387115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Agenda Subtitle</a:t>
            </a:r>
          </a:p>
        </p:txBody>
      </p:sp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3251200"/>
            <a:ext cx="21945600" cy="66040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8462239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Fact information</a:t>
            </a:r>
          </a:p>
        </p:txBody>
      </p:sp>
      <p:sp>
        <p:nvSpPr>
          <p:cNvPr id="127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214484"/>
            <a:ext cx="21945600" cy="4269708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11100053"/>
            <a:ext cx="21945602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Attribution</a:t>
            </a:r>
          </a:p>
        </p:txBody>
      </p:sp>
      <p:sp>
        <p:nvSpPr>
          <p:cNvPr id="13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178300"/>
            <a:ext cx="21945600" cy="4416425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ea against sky at sunset 2"/>
          <p:cNvSpPr>
            <a:spLocks noGrp="1"/>
          </p:cNvSpPr>
          <p:nvPr>
            <p:ph type="pic" sz="quarter" idx="21"/>
          </p:nvPr>
        </p:nvSpPr>
        <p:spPr>
          <a:xfrm>
            <a:off x="15744825" y="5581752"/>
            <a:ext cx="7365408" cy="8280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5" name="Sea against sky at sunset 1"/>
          <p:cNvSpPr>
            <a:spLocks noGrp="1"/>
          </p:cNvSpPr>
          <p:nvPr>
            <p:ph type="pic" sz="quarter" idx="22"/>
          </p:nvPr>
        </p:nvSpPr>
        <p:spPr>
          <a:xfrm>
            <a:off x="15363825" y="1270000"/>
            <a:ext cx="8115300" cy="5409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Beach and sea at sunset"/>
          <p:cNvSpPr>
            <a:spLocks noGrp="1"/>
          </p:cNvSpPr>
          <p:nvPr>
            <p:ph type="pic" idx="23"/>
          </p:nvPr>
        </p:nvSpPr>
        <p:spPr>
          <a:xfrm>
            <a:off x="-635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each and sea at sunset"/>
          <p:cNvSpPr>
            <a:spLocks noGrp="1"/>
          </p:cNvSpPr>
          <p:nvPr>
            <p:ph type="pic" idx="21"/>
          </p:nvPr>
        </p:nvSpPr>
        <p:spPr>
          <a:xfrm>
            <a:off x="1270000" y="-423334"/>
            <a:ext cx="21844000" cy="145626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each and sea at sunset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z="12800" spc="-128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569200"/>
            <a:ext cx="21945600" cy="22521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19200" y="11988800"/>
            <a:ext cx="21945602" cy="60579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3000" spc="-29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5495" y="4585102"/>
            <a:ext cx="9757338" cy="2540001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3" name="Sea against sky at sunset"/>
          <p:cNvSpPr>
            <a:spLocks noGrp="1"/>
          </p:cNvSpPr>
          <p:nvPr>
            <p:ph type="pic" idx="21"/>
          </p:nvPr>
        </p:nvSpPr>
        <p:spPr>
          <a:xfrm>
            <a:off x="9283700" y="1270000"/>
            <a:ext cx="167513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016750"/>
            <a:ext cx="9753600" cy="5416550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4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5600" cy="8487148"/>
          </a:xfrm>
          <a:prstGeom prst="rect">
            <a:avLst/>
          </a:prstGeom>
        </p:spPr>
        <p:txBody>
          <a:bodyPr numCol="2" spcCol="2558384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1" name="Sea against sky at sunset"/>
          <p:cNvSpPr>
            <a:spLocks noGrp="1"/>
          </p:cNvSpPr>
          <p:nvPr>
            <p:ph type="pic" idx="21"/>
          </p:nvPr>
        </p:nvSpPr>
        <p:spPr>
          <a:xfrm>
            <a:off x="12192644" y="718588"/>
            <a:ext cx="10972801" cy="1232962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2" name="Slide Subtitl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6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403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72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403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2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8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403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242270"/>
            <a:ext cx="21945600" cy="6604001"/>
          </a:xfrm>
          <a:prstGeom prst="rect">
            <a:avLst/>
          </a:prstGeom>
        </p:spPr>
        <p:txBody>
          <a:bodyPr anchor="ctr"/>
          <a:lstStyle>
            <a:lvl1pPr>
              <a:defRPr sz="12800" spc="0"/>
            </a:lvl1pPr>
          </a:lstStyle>
          <a:p>
            <a:r>
              <a:t>Section Title</a:t>
            </a:r>
          </a:p>
        </p:txBody>
      </p:sp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774700"/>
            <a:ext cx="21945600" cy="172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8577" cy="848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7689" y="12700000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2000">
                <a:solidFill>
                  <a:srgbClr val="5E5E5E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med"/>
  <p:txStyles>
    <p:titleStyle>
      <a:lvl1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457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914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1371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18288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22860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2743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3200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3657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5461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10922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6383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21844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27305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32766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38227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43688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49149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New Delhi, India (17th Feb 2026-18th Feb 2026)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New Delhi, India (17th Feb 2026-18th Feb 2026)</a:t>
            </a:r>
          </a:p>
        </p:txBody>
      </p:sp>
      <p:sp>
        <p:nvSpPr>
          <p:cNvPr id="172" name="AI SUMMIT 2026"/>
          <p:cNvSpPr txBox="1">
            <a:spLocks noGrp="1"/>
          </p:cNvSpPr>
          <p:nvPr>
            <p:ph type="ctrTitle"/>
          </p:nvPr>
        </p:nvSpPr>
        <p:spPr>
          <a:xfrm>
            <a:off x="1219200" y="3519131"/>
            <a:ext cx="21945600" cy="4291369"/>
          </a:xfrm>
          <a:prstGeom prst="rect">
            <a:avLst/>
          </a:prstGeom>
        </p:spPr>
        <p:txBody>
          <a:bodyPr/>
          <a:lstStyle/>
          <a:p>
            <a:r>
              <a:t>AI SUMMIT 2026</a:t>
            </a:r>
          </a:p>
        </p:txBody>
      </p:sp>
      <p:sp>
        <p:nvSpPr>
          <p:cNvPr id="173" name="BY- Ayantika Gangopadhyay…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BY- Ayantika Gangopadhyay</a:t>
            </a:r>
          </a:p>
          <a:p>
            <a:r>
              <a:t>Prionti Majumder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AI Inference from Orbit (Hall 5)"/>
          <p:cNvSpPr txBox="1">
            <a:spLocks noGrp="1"/>
          </p:cNvSpPr>
          <p:nvPr>
            <p:ph type="title"/>
          </p:nvPr>
        </p:nvSpPr>
        <p:spPr>
          <a:xfrm>
            <a:off x="1219200" y="774700"/>
            <a:ext cx="21945601" cy="3631211"/>
          </a:xfrm>
          <a:prstGeom prst="rect">
            <a:avLst/>
          </a:prstGeom>
        </p:spPr>
        <p:txBody>
          <a:bodyPr/>
          <a:lstStyle/>
          <a:p>
            <a:r>
              <a:t> AI Inference from Orbit (Hall 5)</a:t>
            </a:r>
          </a:p>
        </p:txBody>
      </p:sp>
      <p:sp>
        <p:nvSpPr>
          <p:cNvPr id="212" name="AI models deployed on satellites…"/>
          <p:cNvSpPr txBox="1">
            <a:spLocks noGrp="1"/>
          </p:cNvSpPr>
          <p:nvPr>
            <p:ph type="body" idx="1"/>
          </p:nvPr>
        </p:nvSpPr>
        <p:spPr>
          <a:xfrm>
            <a:off x="1219199" y="3012940"/>
            <a:ext cx="21948578" cy="10200080"/>
          </a:xfrm>
          <a:prstGeom prst="rect">
            <a:avLst/>
          </a:prstGeom>
        </p:spPr>
        <p:txBody>
          <a:bodyPr/>
          <a:lstStyle/>
          <a:p>
            <a:pPr marL="322198" indent="-322198" defTabSz="1438619">
              <a:spcBef>
                <a:spcPts val="1400"/>
              </a:spcBef>
              <a:defRPr sz="2596"/>
            </a:pPr>
            <a:r>
              <a:t>AI models deployed on satellites</a:t>
            </a:r>
          </a:p>
          <a:p>
            <a:pPr marL="322198" indent="-322198" defTabSz="1438619">
              <a:spcBef>
                <a:spcPts val="1400"/>
              </a:spcBef>
              <a:defRPr sz="2596"/>
            </a:pPr>
            <a:r>
              <a:t>  Performs real-time data analysis in space</a:t>
            </a:r>
          </a:p>
          <a:p>
            <a:pPr marL="0" indent="0" defTabSz="1438619">
              <a:spcBef>
                <a:spcPts val="1400"/>
              </a:spcBef>
              <a:buSzTx/>
              <a:buNone/>
              <a:defRPr sz="2596"/>
            </a:pPr>
            <a:r>
              <a:t> 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Uses:</a:t>
            </a:r>
          </a:p>
          <a:p>
            <a:pPr marL="322198" indent="-322198" defTabSz="1438619">
              <a:spcBef>
                <a:spcPts val="1400"/>
              </a:spcBef>
              <a:defRPr sz="2596"/>
            </a:pPr>
            <a:endParaRPr>
              <a:latin typeface="Canela Text Bold"/>
              <a:ea typeface="Canela Text Bold"/>
              <a:cs typeface="Canela Text Bold"/>
              <a:sym typeface="Canela Text Bold"/>
            </a:endParaRPr>
          </a:p>
          <a:p>
            <a:pPr marL="322198" indent="-322198" defTabSz="1438619">
              <a:spcBef>
                <a:spcPts val="1400"/>
              </a:spcBef>
              <a:defRPr sz="2596"/>
            </a:pPr>
            <a:r>
              <a:t>   Edge AI</a:t>
            </a:r>
          </a:p>
          <a:p>
            <a:pPr marL="322198" indent="-322198" defTabSz="1438619">
              <a:spcBef>
                <a:spcPts val="1400"/>
              </a:spcBef>
              <a:defRPr sz="2596"/>
            </a:pPr>
            <a:r>
              <a:t>   Satellite imaging</a:t>
            </a:r>
          </a:p>
          <a:p>
            <a:pPr marL="0" indent="0" defTabSz="1438619">
              <a:spcBef>
                <a:spcPts val="1400"/>
              </a:spcBef>
              <a:buSzTx/>
              <a:buNone/>
              <a:defRPr sz="2596"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 Applications:</a:t>
            </a:r>
          </a:p>
          <a:p>
            <a:pPr marL="322198" indent="-322198" defTabSz="1438619">
              <a:spcBef>
                <a:spcPts val="1400"/>
              </a:spcBef>
              <a:defRPr sz="2596"/>
            </a:pPr>
            <a:endParaRPr/>
          </a:p>
          <a:p>
            <a:pPr marL="322198" indent="-322198" defTabSz="1438619">
              <a:spcBef>
                <a:spcPts val="1400"/>
              </a:spcBef>
              <a:defRPr sz="2596"/>
            </a:pPr>
            <a:r>
              <a:t>   Climate monitoring</a:t>
            </a:r>
          </a:p>
          <a:p>
            <a:pPr marL="322198" indent="-322198" defTabSz="1438619">
              <a:spcBef>
                <a:spcPts val="1400"/>
              </a:spcBef>
              <a:defRPr sz="2596"/>
            </a:pPr>
            <a:r>
              <a:t>   Disaster detection</a:t>
            </a:r>
          </a:p>
          <a:p>
            <a:pPr marL="322198" indent="-322198" defTabSz="1438619">
              <a:spcBef>
                <a:spcPts val="1400"/>
              </a:spcBef>
              <a:defRPr sz="2596"/>
            </a:pPr>
            <a:r>
              <a:t>   Border surveillance</a:t>
            </a:r>
          </a:p>
          <a:p>
            <a:pPr marL="322198" indent="-322198" defTabSz="1438619">
              <a:spcBef>
                <a:spcPts val="1400"/>
              </a:spcBef>
              <a:defRPr sz="2596"/>
            </a:pPr>
            <a:r>
              <a:t> Reduces need to send raw data to Earth</a:t>
            </a:r>
          </a:p>
          <a:p>
            <a:pPr marL="322198" indent="-322198" defTabSz="1438619">
              <a:spcBef>
                <a:spcPts val="1400"/>
              </a:spcBef>
              <a:defRPr sz="2596"/>
            </a:pPr>
            <a:r>
              <a:t>  Faster decision-making</a:t>
            </a:r>
          </a:p>
          <a:p>
            <a:pPr marL="322198" indent="-322198" defTabSz="1438619">
              <a:spcBef>
                <a:spcPts val="1400"/>
              </a:spcBef>
              <a:defRPr sz="2596"/>
            </a:pPr>
            <a:r>
              <a:t>  Important for space-tech innovation</a:t>
            </a:r>
          </a:p>
          <a:p>
            <a:pPr marL="322198" indent="-322198" defTabSz="1438619">
              <a:spcBef>
                <a:spcPts val="1400"/>
              </a:spcBef>
              <a:defRPr sz="2596"/>
            </a:pPr>
            <a:endParaRPr/>
          </a:p>
        </p:txBody>
      </p:sp>
      <p:pic>
        <p:nvPicPr>
          <p:cNvPr id="213" name="nasa.jpeg" descr="nasa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2868" y="3682985"/>
            <a:ext cx="6091424" cy="81218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AI Fraud Detection – Airtel (Hall 4)"/>
          <p:cNvSpPr txBox="1">
            <a:spLocks noGrp="1"/>
          </p:cNvSpPr>
          <p:nvPr>
            <p:ph type="title"/>
          </p:nvPr>
        </p:nvSpPr>
        <p:spPr>
          <a:xfrm>
            <a:off x="1219200" y="774700"/>
            <a:ext cx="21945601" cy="3516803"/>
          </a:xfrm>
          <a:prstGeom prst="rect">
            <a:avLst/>
          </a:prstGeom>
        </p:spPr>
        <p:txBody>
          <a:bodyPr/>
          <a:lstStyle/>
          <a:p>
            <a:r>
              <a:t> AI Fraud Detection – Airtel (Hall 4)</a:t>
            </a:r>
          </a:p>
        </p:txBody>
      </p:sp>
      <p:sp>
        <p:nvSpPr>
          <p:cNvPr id="216" name="AI-based telecom fraud detection system…"/>
          <p:cNvSpPr txBox="1">
            <a:spLocks noGrp="1"/>
          </p:cNvSpPr>
          <p:nvPr>
            <p:ph type="body" idx="1"/>
          </p:nvPr>
        </p:nvSpPr>
        <p:spPr>
          <a:xfrm>
            <a:off x="1219199" y="3359761"/>
            <a:ext cx="21948578" cy="9782775"/>
          </a:xfrm>
          <a:prstGeom prst="rect">
            <a:avLst/>
          </a:prstGeom>
        </p:spPr>
        <p:txBody>
          <a:bodyPr/>
          <a:lstStyle/>
          <a:p>
            <a:pPr marL="354964" indent="-354964" defTabSz="1584920">
              <a:spcBef>
                <a:spcPts val="1500"/>
              </a:spcBef>
              <a:defRPr sz="2859"/>
            </a:pPr>
            <a:r>
              <a:t>AI-based telecom fraud detection system</a:t>
            </a:r>
          </a:p>
          <a:p>
            <a:pPr marL="0" indent="0" defTabSz="1584920">
              <a:spcBef>
                <a:spcPts val="1500"/>
              </a:spcBef>
              <a:buSzTx/>
              <a:buNone/>
              <a:defRPr sz="2859"/>
            </a:pPr>
            <a:r>
              <a:t> 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Detects:</a:t>
            </a:r>
          </a:p>
          <a:p>
            <a:pPr marL="354964" indent="-354964" defTabSz="1584920">
              <a:spcBef>
                <a:spcPts val="1500"/>
              </a:spcBef>
              <a:defRPr sz="2859"/>
            </a:pPr>
            <a:endParaRPr>
              <a:latin typeface="Canela Text Bold"/>
              <a:ea typeface="Canela Text Bold"/>
              <a:cs typeface="Canela Text Bold"/>
              <a:sym typeface="Canela Text Bold"/>
            </a:endParaRPr>
          </a:p>
          <a:p>
            <a:pPr marL="354964" indent="-354964" defTabSz="1584920">
              <a:spcBef>
                <a:spcPts val="1500"/>
              </a:spcBef>
              <a:defRPr sz="2859"/>
            </a:pPr>
            <a:r>
              <a:t>   SIM swap fraud</a:t>
            </a:r>
          </a:p>
          <a:p>
            <a:pPr marL="354964" indent="-354964" defTabSz="1584920">
              <a:spcBef>
                <a:spcPts val="1500"/>
              </a:spcBef>
              <a:defRPr sz="2859"/>
            </a:pPr>
            <a:r>
              <a:t>   Spam calls</a:t>
            </a:r>
          </a:p>
          <a:p>
            <a:pPr marL="354964" indent="-354964" defTabSz="1584920">
              <a:spcBef>
                <a:spcPts val="1500"/>
              </a:spcBef>
              <a:defRPr sz="2859"/>
            </a:pPr>
            <a:r>
              <a:t>   Phishing attempts</a:t>
            </a:r>
          </a:p>
          <a:p>
            <a:pPr marL="0" indent="0" defTabSz="1584920">
              <a:spcBef>
                <a:spcPts val="1500"/>
              </a:spcBef>
              <a:buSzTx/>
              <a:buNone/>
              <a:defRPr sz="2859"/>
            </a:pPr>
            <a:r>
              <a:t>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Uses:</a:t>
            </a:r>
          </a:p>
          <a:p>
            <a:pPr marL="354964" indent="-354964" defTabSz="1584920">
              <a:spcBef>
                <a:spcPts val="1500"/>
              </a:spcBef>
              <a:defRPr sz="2859"/>
            </a:pPr>
            <a:endParaRPr>
              <a:latin typeface="Canela Text Bold"/>
              <a:ea typeface="Canela Text Bold"/>
              <a:cs typeface="Canela Text Bold"/>
              <a:sym typeface="Canela Text Bold"/>
            </a:endParaRPr>
          </a:p>
          <a:p>
            <a:pPr marL="354964" indent="-354964" defTabSz="1584920">
              <a:spcBef>
                <a:spcPts val="1500"/>
              </a:spcBef>
              <a:defRPr sz="2859"/>
            </a:pPr>
            <a:r>
              <a:t>   Machine learning models</a:t>
            </a:r>
          </a:p>
          <a:p>
            <a:pPr marL="354964" indent="-354964" defTabSz="1584920">
              <a:spcBef>
                <a:spcPts val="1500"/>
              </a:spcBef>
              <a:defRPr sz="2859"/>
            </a:pPr>
            <a:r>
              <a:t>   Real-time call data analysis</a:t>
            </a:r>
          </a:p>
          <a:p>
            <a:pPr marL="354964" indent="-354964" defTabSz="1584920">
              <a:spcBef>
                <a:spcPts val="1500"/>
              </a:spcBef>
              <a:defRPr sz="2859"/>
            </a:pPr>
            <a:r>
              <a:t>   Pattern recognition</a:t>
            </a:r>
          </a:p>
          <a:p>
            <a:pPr marL="354964" indent="-354964" defTabSz="1584920">
              <a:spcBef>
                <a:spcPts val="1500"/>
              </a:spcBef>
              <a:defRPr sz="2859"/>
            </a:pPr>
            <a:r>
              <a:t> Improves customer safety</a:t>
            </a:r>
          </a:p>
          <a:p>
            <a:pPr marL="354964" indent="-354964" defTabSz="1584920">
              <a:spcBef>
                <a:spcPts val="1500"/>
              </a:spcBef>
              <a:defRPr sz="2859"/>
            </a:pPr>
            <a:r>
              <a:t>  Strengthens telecom cybersecurity</a:t>
            </a:r>
          </a:p>
          <a:p>
            <a:pPr marL="354964" indent="-354964" defTabSz="1584920">
              <a:spcBef>
                <a:spcPts val="1500"/>
              </a:spcBef>
              <a:defRPr sz="2859"/>
            </a:pPr>
            <a:r>
              <a:t>  Enhances digital trust</a:t>
            </a:r>
          </a:p>
        </p:txBody>
      </p:sp>
      <p:sp>
        <p:nvSpPr>
          <p:cNvPr id="217" name="Company: Bharti Airtel"/>
          <p:cNvSpPr txBox="1">
            <a:spLocks noGrp="1"/>
          </p:cNvSpPr>
          <p:nvPr>
            <p:ph type="body" idx="21"/>
          </p:nvPr>
        </p:nvSpPr>
        <p:spPr>
          <a:xfrm>
            <a:off x="1219200" y="2384648"/>
            <a:ext cx="21945602" cy="351680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Company: Bharti Airtel</a:t>
            </a:r>
          </a:p>
        </p:txBody>
      </p:sp>
      <p:pic>
        <p:nvPicPr>
          <p:cNvPr id="218" name="airtel.jpeg" descr="airtel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6913" y="4686563"/>
            <a:ext cx="5346877" cy="71291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A758F-E033-FB3A-0215-766522BFF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Chip Revolution(Hall 3)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EE822F-3E2D-AA40-9748-DEEDEBDD63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2394065" y="2360815"/>
            <a:ext cx="16482598" cy="10135985"/>
          </a:xfrm>
        </p:spPr>
        <p:txBody>
          <a:bodyPr>
            <a:normAutofit fontScale="92500" lnSpcReduction="20000"/>
          </a:bodyPr>
          <a:lstStyle/>
          <a:p>
            <a:pPr lvl="8"/>
            <a:r>
              <a:rPr lang="en-IN" dirty="0"/>
              <a:t>Evolution from traditional CPUs to AI-specific chips</a:t>
            </a:r>
          </a:p>
          <a:p>
            <a:pPr marL="4368800" lvl="8" indent="0">
              <a:buNone/>
            </a:pPr>
            <a:r>
              <a:rPr lang="en-IN" b="1" dirty="0"/>
              <a:t>Includes:  </a:t>
            </a:r>
          </a:p>
          <a:p>
            <a:pPr lvl="8"/>
            <a:r>
              <a:rPr lang="en-IN" dirty="0"/>
              <a:t> GPUs </a:t>
            </a:r>
          </a:p>
          <a:p>
            <a:pPr lvl="8"/>
            <a:r>
              <a:rPr lang="en-IN" dirty="0"/>
              <a:t>  TPUs  </a:t>
            </a:r>
          </a:p>
          <a:p>
            <a:pPr lvl="8"/>
            <a:r>
              <a:rPr lang="en-IN" dirty="0"/>
              <a:t> NPUs (Neural Processing Units)</a:t>
            </a:r>
          </a:p>
          <a:p>
            <a:pPr marL="4368800" lvl="8" indent="0">
              <a:buNone/>
            </a:pPr>
            <a:r>
              <a:rPr lang="en-IN" dirty="0"/>
              <a:t> </a:t>
            </a:r>
            <a:r>
              <a:rPr lang="en-IN" b="1" dirty="0"/>
              <a:t>Focus on:</a:t>
            </a:r>
          </a:p>
          <a:p>
            <a:pPr lvl="8"/>
            <a:r>
              <a:rPr lang="en-IN" dirty="0"/>
              <a:t>   Energy efficiency </a:t>
            </a:r>
          </a:p>
          <a:p>
            <a:pPr lvl="8"/>
            <a:r>
              <a:rPr lang="en-IN" dirty="0"/>
              <a:t>  Faster AI inference</a:t>
            </a:r>
          </a:p>
          <a:p>
            <a:pPr marL="4368800" lvl="8" indent="0">
              <a:buNone/>
            </a:pPr>
            <a:endParaRPr lang="en-IN" dirty="0"/>
          </a:p>
          <a:p>
            <a:pPr lvl="8"/>
            <a:r>
              <a:rPr lang="en-IN" dirty="0"/>
              <a:t>   Edge computing support</a:t>
            </a:r>
          </a:p>
          <a:p>
            <a:pPr lvl="8"/>
            <a:r>
              <a:rPr lang="en-IN" dirty="0"/>
              <a:t> Smaller node sizes (5nm, 3nm technology)</a:t>
            </a:r>
          </a:p>
          <a:p>
            <a:pPr lvl="8"/>
            <a:r>
              <a:rPr lang="en-IN" dirty="0"/>
              <a:t>Supports AI in smartphones, IoT, autonomous vehicles</a:t>
            </a:r>
          </a:p>
          <a:p>
            <a:pPr lvl="8"/>
            <a:r>
              <a:rPr lang="en-IN" dirty="0"/>
              <a:t> Key driver of modern AI transformation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82D7C2-D576-2D01-11DB-11CCA79F9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1333" y="3894667"/>
            <a:ext cx="11074399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52941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74605-CDE0-3D80-AAE6-55D54C8A0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</a:t>
            </a:r>
            <a:r>
              <a:rPr lang="en-IN" dirty="0" err="1"/>
              <a:t>Brigital</a:t>
            </a:r>
            <a:r>
              <a:rPr lang="en-IN" dirty="0"/>
              <a:t> Loom(Hall 14)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614662-DE54-8035-889B-0F174706F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1083734" y="2285999"/>
            <a:ext cx="13275733" cy="11091333"/>
          </a:xfrm>
        </p:spPr>
        <p:txBody>
          <a:bodyPr>
            <a:normAutofit/>
          </a:bodyPr>
          <a:lstStyle/>
          <a:p>
            <a:pPr lvl="6"/>
            <a:r>
              <a:rPr lang="en-IN" dirty="0"/>
              <a:t> Combination of “Bharat + Digital” textile innovation</a:t>
            </a:r>
          </a:p>
          <a:p>
            <a:pPr lvl="6"/>
            <a:r>
              <a:rPr lang="en-IN" dirty="0"/>
              <a:t> AI-powered smart weaving system</a:t>
            </a:r>
          </a:p>
          <a:p>
            <a:pPr marL="3276600" lvl="6" indent="0">
              <a:buNone/>
            </a:pPr>
            <a:r>
              <a:rPr lang="en-IN" b="1" dirty="0"/>
              <a:t>Uses:</a:t>
            </a:r>
          </a:p>
          <a:p>
            <a:pPr lvl="6"/>
            <a:r>
              <a:rPr lang="en-IN" dirty="0"/>
              <a:t>   Pattern automation</a:t>
            </a:r>
          </a:p>
          <a:p>
            <a:pPr lvl="6"/>
            <a:r>
              <a:rPr lang="en-IN" dirty="0"/>
              <a:t>   Design simulation</a:t>
            </a:r>
          </a:p>
          <a:p>
            <a:pPr lvl="6"/>
            <a:r>
              <a:rPr lang="en-IN" dirty="0"/>
              <a:t>   </a:t>
            </a:r>
            <a:r>
              <a:rPr lang="en-IN" dirty="0" err="1"/>
              <a:t>Color</a:t>
            </a:r>
            <a:r>
              <a:rPr lang="en-IN" dirty="0"/>
              <a:t> optimization algorithms</a:t>
            </a:r>
          </a:p>
          <a:p>
            <a:pPr lvl="6"/>
            <a:r>
              <a:rPr lang="en-IN" dirty="0"/>
              <a:t> Helps traditional artisans adopt digital tools</a:t>
            </a:r>
          </a:p>
          <a:p>
            <a:pPr lvl="6"/>
            <a:r>
              <a:rPr lang="en-IN" dirty="0"/>
              <a:t> Reduces manual errors in weaving</a:t>
            </a:r>
          </a:p>
          <a:p>
            <a:pPr lvl="6"/>
            <a:r>
              <a:rPr lang="en-IN" dirty="0"/>
              <a:t>Increases production efficiency</a:t>
            </a:r>
          </a:p>
          <a:p>
            <a:pPr lvl="6"/>
            <a:r>
              <a:rPr lang="en-IN" dirty="0"/>
              <a:t>Example of AI in rural &amp; MSME empowerment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957461-5E1F-491A-3633-2EB0FC810F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5999" y="3657600"/>
            <a:ext cx="11362267" cy="870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977617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BBB88-5FA5-549D-23BE-C0B39F8F2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Dancing Robot(Hall 4)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F6D074-9661-DCC8-579C-6F67C8BD7B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501900"/>
            <a:ext cx="9803476" cy="9994900"/>
          </a:xfrm>
        </p:spPr>
        <p:txBody>
          <a:bodyPr>
            <a:normAutofit lnSpcReduction="10000"/>
          </a:bodyPr>
          <a:lstStyle/>
          <a:p>
            <a:r>
              <a:rPr lang="en-IN" dirty="0"/>
              <a:t> AI-enabled humanoid robot performing dance moves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b="1" dirty="0"/>
              <a:t>Uses: </a:t>
            </a:r>
          </a:p>
          <a:p>
            <a:r>
              <a:rPr lang="en-IN" b="1" dirty="0"/>
              <a:t> </a:t>
            </a:r>
            <a:r>
              <a:rPr lang="en-IN" dirty="0"/>
              <a:t> Motion planning algorithms</a:t>
            </a:r>
          </a:p>
          <a:p>
            <a:r>
              <a:rPr lang="en-IN" dirty="0"/>
              <a:t>   Real-time balance correction </a:t>
            </a:r>
          </a:p>
          <a:p>
            <a:r>
              <a:rPr lang="en-IN" dirty="0"/>
              <a:t>  Sensor fusion (gyro + accelerometer)</a:t>
            </a:r>
          </a:p>
          <a:p>
            <a:r>
              <a:rPr lang="en-IN" dirty="0"/>
              <a:t> Learns choreography using Machine Learning</a:t>
            </a:r>
          </a:p>
          <a:p>
            <a:pPr marL="0" indent="0">
              <a:buNone/>
            </a:pPr>
            <a:r>
              <a:rPr lang="en-IN" b="1" dirty="0"/>
              <a:t>Applications</a:t>
            </a:r>
            <a:r>
              <a:rPr lang="en-IN" dirty="0"/>
              <a:t>: </a:t>
            </a:r>
          </a:p>
          <a:p>
            <a:r>
              <a:rPr lang="en-IN" dirty="0"/>
              <a:t>  Events &amp; exhibitions </a:t>
            </a:r>
          </a:p>
          <a:p>
            <a:r>
              <a:rPr lang="en-IN" dirty="0"/>
              <a:t> Education</a:t>
            </a:r>
          </a:p>
          <a:p>
            <a:r>
              <a:rPr lang="en-IN" dirty="0"/>
              <a:t> Robotics research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41560D-15D2-1B5E-54CD-77085C445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3687" y="2111434"/>
            <a:ext cx="7714211" cy="49543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50A7915-579A-0237-5B49-BB1505AD0C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93687" y="7499350"/>
            <a:ext cx="7714211" cy="514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975722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4D727-7F5E-D1D8-328D-05592E609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Walking Baby Robot -Red Hoodie(Hall 1)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63AE38-2000-413A-6E10-08DF506ABA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327564"/>
            <a:ext cx="9587344" cy="10169236"/>
          </a:xfrm>
        </p:spPr>
        <p:txBody>
          <a:bodyPr>
            <a:normAutofit fontScale="85000" lnSpcReduction="10000"/>
          </a:bodyPr>
          <a:lstStyle/>
          <a:p>
            <a:r>
              <a:rPr lang="en-IN" dirty="0"/>
              <a:t> Small humanoid robot designed like a baby</a:t>
            </a:r>
          </a:p>
          <a:p>
            <a:r>
              <a:rPr lang="en-IN" dirty="0"/>
              <a:t> Demonstrates advanced walking stability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b="1" dirty="0"/>
              <a:t>Uses: </a:t>
            </a:r>
          </a:p>
          <a:p>
            <a:r>
              <a:rPr lang="en-IN" b="1" dirty="0"/>
              <a:t> </a:t>
            </a:r>
            <a:r>
              <a:rPr lang="en-IN" dirty="0"/>
              <a:t> Reinforcement Learning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Balance control systems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 Real-time environment sensing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</a:t>
            </a:r>
            <a:r>
              <a:rPr lang="en-IN" b="1" dirty="0"/>
              <a:t>Capable of: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  </a:t>
            </a:r>
            <a:r>
              <a:rPr lang="en-IN" dirty="0"/>
              <a:t> Walking independently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Avoiding obstacle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b="1" dirty="0"/>
              <a:t>Research applications: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 </a:t>
            </a:r>
            <a:r>
              <a:rPr lang="en-IN" dirty="0"/>
              <a:t> Bipedal robotics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 AI locomotion systems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Shows progress in human-like robot movement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30F8AB-1D4B-849D-7749-7F5BA058A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0" y="2918517"/>
            <a:ext cx="10623665" cy="9161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797206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63F04-0FEC-AD76-1103-1C3AC524D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Qure.ai(Hall 4)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A4A7F8-238E-B5F3-3184-568DB0E0E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3092334"/>
            <a:ext cx="12546676" cy="9404465"/>
          </a:xfrm>
        </p:spPr>
        <p:txBody>
          <a:bodyPr>
            <a:normAutofit/>
          </a:bodyPr>
          <a:lstStyle/>
          <a:p>
            <a:r>
              <a:rPr lang="en-IN" dirty="0"/>
              <a:t> Healthcare AI company based in India</a:t>
            </a:r>
          </a:p>
          <a:p>
            <a:r>
              <a:rPr lang="en-IN" dirty="0"/>
              <a:t> Uses AI for medical image analysis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b="1" dirty="0"/>
              <a:t>Detects: </a:t>
            </a:r>
          </a:p>
          <a:p>
            <a:r>
              <a:rPr lang="en-IN" b="1" dirty="0"/>
              <a:t> </a:t>
            </a:r>
            <a:r>
              <a:rPr lang="en-IN" dirty="0"/>
              <a:t> Tuberculosis  </a:t>
            </a:r>
          </a:p>
          <a:p>
            <a:r>
              <a:rPr lang="en-IN" dirty="0"/>
              <a:t> Lung cancer</a:t>
            </a:r>
          </a:p>
          <a:p>
            <a:r>
              <a:rPr lang="en-IN" dirty="0"/>
              <a:t>   Brain injuries (CT scans)</a:t>
            </a:r>
          </a:p>
          <a:p>
            <a:r>
              <a:rPr lang="en-IN" dirty="0"/>
              <a:t> Uses Deep Learning (CNN models)</a:t>
            </a:r>
          </a:p>
          <a:p>
            <a:r>
              <a:rPr lang="en-IN" dirty="0"/>
              <a:t> Helps radiologists with faster diagnosis</a:t>
            </a:r>
          </a:p>
          <a:p>
            <a:r>
              <a:rPr lang="en-IN" dirty="0"/>
              <a:t> Improves healthcare access in rural areas</a:t>
            </a:r>
          </a:p>
          <a:p>
            <a:r>
              <a:rPr lang="en-IN" dirty="0"/>
              <a:t> Reduces diagnostic errors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05798A-92DA-2237-8866-BD55D83F3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04567" y="3757353"/>
            <a:ext cx="12302837" cy="7614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169509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0C1AA-C936-5F48-1A26-5A23313F3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Semi-Humanoid Robot (Hall 4)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337E6D-7131-0AB9-904E-0093C0CFEC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501900"/>
            <a:ext cx="10972800" cy="99949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 Robot with partial human-like structure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b="1" dirty="0"/>
              <a:t>Features</a:t>
            </a:r>
            <a:r>
              <a:rPr lang="en-US" dirty="0"/>
              <a:t>: </a:t>
            </a:r>
          </a:p>
          <a:p>
            <a:r>
              <a:rPr lang="en-US" dirty="0"/>
              <a:t>  Head &amp; arms similar to humans </a:t>
            </a:r>
          </a:p>
          <a:p>
            <a:r>
              <a:rPr lang="en-US" dirty="0"/>
              <a:t>  Wheeled or fixed lower body</a:t>
            </a:r>
          </a:p>
          <a:p>
            <a:pPr marL="0" indent="0">
              <a:buNone/>
            </a:pPr>
            <a:r>
              <a:rPr lang="en-US" b="1" dirty="0"/>
              <a:t> Uses: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  AI-based speech recognition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  Facial recognition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  Gesture detection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Applications: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</a:t>
            </a:r>
            <a:r>
              <a:rPr lang="en-US" dirty="0"/>
              <a:t> Customer service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 Hospital assistance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 Reception &amp; hospitality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Enhances human-robot collaboration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233212-F319-2613-AD86-C7EE72E6AF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7237" y="2208184"/>
            <a:ext cx="10091650" cy="999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39710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3C1EF-980A-35E3-5F0C-E5EFCC69D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AI Connected Mobility(Hall 3)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D3A551-C7D3-46FF-6868-E377C91B9A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643447"/>
            <a:ext cx="10202486" cy="9853353"/>
          </a:xfrm>
        </p:spPr>
        <p:txBody>
          <a:bodyPr>
            <a:normAutofit fontScale="85000" lnSpcReduction="20000"/>
          </a:bodyPr>
          <a:lstStyle/>
          <a:p>
            <a:r>
              <a:rPr lang="en-IN" dirty="0"/>
              <a:t> Smart transportation powered by AI</a:t>
            </a:r>
          </a:p>
          <a:p>
            <a:pPr marL="0" indent="0">
              <a:buNone/>
            </a:pPr>
            <a:r>
              <a:rPr lang="en-IN" b="1" dirty="0"/>
              <a:t> Includes: </a:t>
            </a:r>
          </a:p>
          <a:p>
            <a:r>
              <a:rPr lang="en-IN" dirty="0"/>
              <a:t>  Autonomous vehicles  </a:t>
            </a:r>
          </a:p>
          <a:p>
            <a:r>
              <a:rPr lang="en-IN" dirty="0"/>
              <a:t> Smart traffic management </a:t>
            </a:r>
          </a:p>
          <a:p>
            <a:r>
              <a:rPr lang="en-IN" dirty="0"/>
              <a:t>  Vehicle-to-vehicle communication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b="1" dirty="0"/>
              <a:t>Uses: </a:t>
            </a:r>
          </a:p>
          <a:p>
            <a:r>
              <a:rPr lang="en-IN" dirty="0"/>
              <a:t> Computer vision</a:t>
            </a:r>
          </a:p>
          <a:p>
            <a:r>
              <a:rPr lang="en-IN" dirty="0"/>
              <a:t>   Sensor data fusion</a:t>
            </a:r>
          </a:p>
          <a:p>
            <a:r>
              <a:rPr lang="en-IN" dirty="0"/>
              <a:t>   Predictive analytics</a:t>
            </a:r>
          </a:p>
          <a:p>
            <a:pPr marL="0" indent="0">
              <a:buNone/>
            </a:pPr>
            <a:r>
              <a:rPr lang="en-IN" b="1" dirty="0"/>
              <a:t> Benefits</a:t>
            </a:r>
            <a:r>
              <a:rPr lang="en-IN" dirty="0"/>
              <a:t>: </a:t>
            </a:r>
          </a:p>
          <a:p>
            <a:r>
              <a:rPr lang="en-IN" dirty="0"/>
              <a:t>  Reduced accidents</a:t>
            </a:r>
          </a:p>
          <a:p>
            <a:r>
              <a:rPr lang="en-IN" dirty="0"/>
              <a:t>   Optimised traffic flow</a:t>
            </a:r>
          </a:p>
          <a:p>
            <a:r>
              <a:rPr lang="en-IN" dirty="0"/>
              <a:t>   Lower fuel consumption</a:t>
            </a:r>
          </a:p>
          <a:p>
            <a:r>
              <a:rPr lang="en-IN" dirty="0"/>
              <a:t> Key component of smart cities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B9B8DD-3866-C0E5-C0F0-BBA7CF8D17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1" y="2643446"/>
            <a:ext cx="13117483" cy="992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344351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781BB-29F5-883C-FD94-215B64367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Edge AI Vision(Hall 3)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086E62-3DAC-7B66-8921-2C00C4EA6A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626822"/>
            <a:ext cx="12230793" cy="9869978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 AI models deployed directly on edge devices</a:t>
            </a:r>
          </a:p>
          <a:p>
            <a:r>
              <a:rPr lang="en-IN" dirty="0"/>
              <a:t> Processes data locally (no cloud dependency)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b="1" dirty="0"/>
              <a:t>Used in: </a:t>
            </a:r>
          </a:p>
          <a:p>
            <a:r>
              <a:rPr lang="en-IN" b="1" dirty="0"/>
              <a:t> </a:t>
            </a:r>
            <a:r>
              <a:rPr lang="en-IN" dirty="0"/>
              <a:t> CCTV cameras</a:t>
            </a:r>
          </a:p>
          <a:p>
            <a:r>
              <a:rPr lang="en-IN" dirty="0"/>
              <a:t>  Drones</a:t>
            </a:r>
          </a:p>
          <a:p>
            <a:r>
              <a:rPr lang="en-IN" dirty="0"/>
              <a:t>  Smart devices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Features: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Real-time object detection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 Low latency processing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 Improved privacy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Reduces bandwidth usage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Important for IoT &amp; surveillance systems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B39766-76AA-1F9B-8B39-40742D5DE2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8473" y="2707179"/>
            <a:ext cx="10856422" cy="9709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16948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CS – Saree Print Design using AI (Hall 2)"/>
          <p:cNvSpPr txBox="1">
            <a:spLocks noGrp="1"/>
          </p:cNvSpPr>
          <p:nvPr>
            <p:ph type="title"/>
          </p:nvPr>
        </p:nvSpPr>
        <p:spPr>
          <a:xfrm>
            <a:off x="1219200" y="774700"/>
            <a:ext cx="21945601" cy="1864544"/>
          </a:xfrm>
          <a:prstGeom prst="rect">
            <a:avLst/>
          </a:prstGeom>
        </p:spPr>
        <p:txBody>
          <a:bodyPr/>
          <a:lstStyle/>
          <a:p>
            <a:r>
              <a:t> TCS – Saree Print Design using AI (Hall 2)</a:t>
            </a:r>
          </a:p>
        </p:txBody>
      </p:sp>
      <p:sp>
        <p:nvSpPr>
          <p:cNvPr id="176" name="AI-powered textile design generation system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89432" indent="-289432" defTabSz="1292319">
              <a:spcBef>
                <a:spcPts val="1200"/>
              </a:spcBef>
              <a:defRPr sz="2332"/>
            </a:pPr>
            <a:r>
              <a:t>  AI-powered textile design generation system</a:t>
            </a:r>
          </a:p>
          <a:p>
            <a:pPr marL="289432" indent="-289432" defTabSz="1292319">
              <a:spcBef>
                <a:spcPts val="1200"/>
              </a:spcBef>
              <a:defRPr sz="2332"/>
            </a:pPr>
            <a:r>
              <a:t> Uses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Generative AI &amp; Computer Vision</a:t>
            </a:r>
            <a:r>
              <a:t> to create saree patterns</a:t>
            </a:r>
          </a:p>
          <a:p>
            <a:pPr marL="289432" indent="-289432" defTabSz="1292319">
              <a:spcBef>
                <a:spcPts val="1200"/>
              </a:spcBef>
              <a:defRPr sz="2332"/>
            </a:pPr>
            <a:r>
              <a:t> Trained on traditional Indian motifs (Banarasi, Kanjeevaram, etc.)</a:t>
            </a:r>
          </a:p>
          <a:p>
            <a:pPr marL="0" indent="0" defTabSz="1292319">
              <a:spcBef>
                <a:spcPts val="1200"/>
              </a:spcBef>
              <a:buSzTx/>
              <a:buNone/>
              <a:defRPr sz="2332"/>
            </a:pPr>
            <a:endParaRPr/>
          </a:p>
          <a:p>
            <a:pPr marL="0" indent="0" defTabSz="1292319">
              <a:spcBef>
                <a:spcPts val="1200"/>
              </a:spcBef>
              <a:buSzTx/>
              <a:buNone/>
              <a:defRPr sz="2332"/>
            </a:pPr>
            <a:r>
              <a:t>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 Designers can:</a:t>
            </a:r>
          </a:p>
          <a:p>
            <a:pPr marL="289432" indent="-289432" defTabSz="1292319">
              <a:spcBef>
                <a:spcPts val="1200"/>
              </a:spcBef>
              <a:defRPr sz="2332"/>
            </a:pPr>
            <a:endParaRPr>
              <a:latin typeface="Canela Text Bold"/>
              <a:ea typeface="Canela Text Bold"/>
              <a:cs typeface="Canela Text Bold"/>
              <a:sym typeface="Canela Text Bold"/>
            </a:endParaRPr>
          </a:p>
          <a:p>
            <a:pPr marL="289432" indent="-289432" defTabSz="1292319">
              <a:spcBef>
                <a:spcPts val="1200"/>
              </a:spcBef>
              <a:defRPr sz="2332"/>
            </a:pPr>
            <a:r>
              <a:t>   Input color preferences</a:t>
            </a:r>
          </a:p>
          <a:p>
            <a:pPr marL="289432" indent="-289432" defTabSz="1292319">
              <a:spcBef>
                <a:spcPts val="1200"/>
              </a:spcBef>
              <a:defRPr sz="2332"/>
            </a:pPr>
            <a:r>
              <a:t>  Select pattern styles</a:t>
            </a:r>
          </a:p>
          <a:p>
            <a:pPr marL="289432" indent="-289432" defTabSz="1292319">
              <a:spcBef>
                <a:spcPts val="1200"/>
              </a:spcBef>
              <a:defRPr sz="2332"/>
            </a:pPr>
            <a:r>
              <a:t>   Generate multiple design variations instantly</a:t>
            </a:r>
          </a:p>
          <a:p>
            <a:pPr marL="289432" indent="-289432" defTabSz="1292319">
              <a:spcBef>
                <a:spcPts val="1200"/>
              </a:spcBef>
              <a:defRPr sz="2332"/>
            </a:pPr>
            <a:r>
              <a:t> Reduces manual design time</a:t>
            </a:r>
          </a:p>
          <a:p>
            <a:pPr marL="289432" indent="-289432" defTabSz="1292319">
              <a:spcBef>
                <a:spcPts val="1200"/>
              </a:spcBef>
              <a:defRPr sz="2332"/>
            </a:pPr>
            <a:r>
              <a:t>  Helps preserve cultural heritage using digital archives</a:t>
            </a:r>
          </a:p>
          <a:p>
            <a:pPr marL="289432" indent="-289432" defTabSz="1292319">
              <a:spcBef>
                <a:spcPts val="1200"/>
              </a:spcBef>
              <a:defRPr sz="2332"/>
            </a:pPr>
            <a:r>
              <a:t>  Supports sustainable fashion by minimizing sampling waste</a:t>
            </a:r>
          </a:p>
          <a:p>
            <a:pPr marL="289432" indent="-289432" defTabSz="1292319">
              <a:spcBef>
                <a:spcPts val="1200"/>
              </a:spcBef>
              <a:defRPr sz="2332"/>
            </a:pPr>
            <a:r>
              <a:t>  Example of AI + Creativity in the fashion industry</a:t>
            </a:r>
          </a:p>
          <a:p>
            <a:pPr marL="289432" indent="-289432" defTabSz="1292319">
              <a:spcBef>
                <a:spcPts val="1200"/>
              </a:spcBef>
              <a:defRPr sz="2332"/>
            </a:pPr>
            <a:endParaRPr/>
          </a:p>
        </p:txBody>
      </p:sp>
      <p:sp>
        <p:nvSpPr>
          <p:cNvPr id="177" name="Organization: Tata Consultancy Services"/>
          <p:cNvSpPr txBox="1">
            <a:spLocks noGrp="1"/>
          </p:cNvSpPr>
          <p:nvPr>
            <p:ph type="body" idx="21"/>
          </p:nvPr>
        </p:nvSpPr>
        <p:spPr>
          <a:xfrm>
            <a:off x="1219200" y="2384648"/>
            <a:ext cx="21945602" cy="107824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Organization: Tata Consultancy Services</a:t>
            </a:r>
          </a:p>
        </p:txBody>
      </p:sp>
      <p:pic>
        <p:nvPicPr>
          <p:cNvPr id="178" name="tcs.jpeg" descr="tcs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1276" y="3917053"/>
            <a:ext cx="5380530" cy="71740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5606E-FD48-1C8C-2D55-C4ABCEB11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Smart Industrial AI(Hall 3)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D6931-E192-1664-2A41-250F51DF35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643447"/>
            <a:ext cx="9138458" cy="9853353"/>
          </a:xfrm>
        </p:spPr>
        <p:txBody>
          <a:bodyPr>
            <a:normAutofit/>
          </a:bodyPr>
          <a:lstStyle/>
          <a:p>
            <a:r>
              <a:rPr lang="en-US" dirty="0"/>
              <a:t> AI-powered industrial automation systems</a:t>
            </a:r>
          </a:p>
          <a:p>
            <a:pPr marL="0" indent="0">
              <a:buNone/>
            </a:pPr>
            <a:r>
              <a:rPr lang="en-US" b="1" dirty="0"/>
              <a:t>Uses</a:t>
            </a:r>
            <a:r>
              <a:rPr lang="en-US" dirty="0"/>
              <a:t>:  </a:t>
            </a:r>
          </a:p>
          <a:p>
            <a:r>
              <a:rPr lang="en-US" dirty="0"/>
              <a:t> Predictive maintenance </a:t>
            </a:r>
          </a:p>
          <a:p>
            <a:r>
              <a:rPr lang="en-US" dirty="0"/>
              <a:t>  Computer vision inspection </a:t>
            </a:r>
          </a:p>
          <a:p>
            <a:r>
              <a:rPr lang="en-US" dirty="0"/>
              <a:t>  Robotics automation</a:t>
            </a:r>
          </a:p>
          <a:p>
            <a:r>
              <a:rPr lang="en-US" dirty="0"/>
              <a:t> Real-time monitoring of machines</a:t>
            </a:r>
          </a:p>
          <a:p>
            <a:r>
              <a:rPr lang="en-US" dirty="0"/>
              <a:t>Reduces downtime</a:t>
            </a:r>
          </a:p>
          <a:p>
            <a:r>
              <a:rPr lang="en-US" dirty="0"/>
              <a:t> Improves production quality</a:t>
            </a:r>
          </a:p>
          <a:p>
            <a:r>
              <a:rPr lang="en-US" dirty="0"/>
              <a:t> Supports Industry 4.0</a:t>
            </a:r>
          </a:p>
          <a:p>
            <a:r>
              <a:rPr lang="en-US" dirty="0"/>
              <a:t> Increases operational efficiency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A90979-F33E-41B1-92A2-84D4A3777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0" y="2975956"/>
            <a:ext cx="9637222" cy="952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832448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7EF94-53C7-6A02-D4F2-FB1EC4E77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Computing Chip(Hall 4)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BB0195-5BAE-CE24-CA75-2B86D4C7F3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Uses:</a:t>
            </a:r>
          </a:p>
          <a:p>
            <a:r>
              <a:rPr lang="en-US" dirty="0"/>
              <a:t>Training advanced AI and machine learning models</a:t>
            </a:r>
          </a:p>
          <a:p>
            <a:r>
              <a:rPr lang="en-US" dirty="0"/>
              <a:t>Scientific research like climate and space simulations</a:t>
            </a:r>
          </a:p>
          <a:p>
            <a:r>
              <a:rPr lang="en-US" dirty="0"/>
              <a:t>Large-scale data processing in healthcare and finance</a:t>
            </a:r>
          </a:p>
          <a:p>
            <a:pPr marL="0" indent="0">
              <a:buNone/>
            </a:pPr>
            <a:r>
              <a:rPr lang="en-US" b="1" dirty="0"/>
              <a:t>Conclusion:</a:t>
            </a:r>
          </a:p>
          <a:p>
            <a:r>
              <a:rPr lang="en-US" dirty="0"/>
              <a:t>Enables extremely fast and powerful computation</a:t>
            </a:r>
          </a:p>
          <a:p>
            <a:r>
              <a:rPr lang="en-US" dirty="0"/>
              <a:t>Essential for AI and technological innovation</a:t>
            </a:r>
          </a:p>
          <a:p>
            <a:r>
              <a:rPr lang="en-US" dirty="0"/>
              <a:t>Supports national growth and digital transformation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733171-930D-CCD9-31E2-EA9712646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1055" y="4827209"/>
            <a:ext cx="6949440" cy="7325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5399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IPL Robotics Dog (Hall 4)"/>
          <p:cNvSpPr txBox="1">
            <a:spLocks noGrp="1"/>
          </p:cNvSpPr>
          <p:nvPr>
            <p:ph type="title"/>
          </p:nvPr>
        </p:nvSpPr>
        <p:spPr>
          <a:xfrm>
            <a:off x="1219200" y="774700"/>
            <a:ext cx="21945601" cy="4027109"/>
          </a:xfrm>
          <a:prstGeom prst="rect">
            <a:avLst/>
          </a:prstGeom>
        </p:spPr>
        <p:txBody>
          <a:bodyPr/>
          <a:lstStyle>
            <a:lvl1pPr>
              <a:defRPr sz="10200" spc="-102"/>
            </a:lvl1pPr>
          </a:lstStyle>
          <a:p>
            <a:r>
              <a:t>IPL Robotics Dog (Hall 4)</a:t>
            </a:r>
          </a:p>
        </p:txBody>
      </p:sp>
      <p:sp>
        <p:nvSpPr>
          <p:cNvPr id="181" name="AI-powered quadruped robotic dog…"/>
          <p:cNvSpPr txBox="1">
            <a:spLocks noGrp="1"/>
          </p:cNvSpPr>
          <p:nvPr>
            <p:ph type="body" idx="1"/>
          </p:nvPr>
        </p:nvSpPr>
        <p:spPr>
          <a:xfrm>
            <a:off x="1219199" y="3412648"/>
            <a:ext cx="21948578" cy="9852809"/>
          </a:xfrm>
          <a:prstGeom prst="rect">
            <a:avLst/>
          </a:prstGeom>
        </p:spPr>
        <p:txBody>
          <a:bodyPr/>
          <a:lstStyle/>
          <a:p>
            <a:pPr marL="267588" indent="-267588" defTabSz="1194786">
              <a:spcBef>
                <a:spcPts val="1100"/>
              </a:spcBef>
              <a:defRPr sz="2156"/>
            </a:pPr>
            <a:r>
              <a:t> AI-powered quadruped robotic dog</a:t>
            </a:r>
          </a:p>
          <a:p>
            <a:pPr marL="267588" indent="-267588" defTabSz="1194786">
              <a:spcBef>
                <a:spcPts val="1100"/>
              </a:spcBef>
              <a:defRPr sz="2156"/>
            </a:pPr>
            <a:r>
              <a:t>Used in sports events like Indian Premier League</a:t>
            </a:r>
          </a:p>
          <a:p>
            <a:pPr marL="0" indent="0" defTabSz="1194786">
              <a:spcBef>
                <a:spcPts val="1100"/>
              </a:spcBef>
              <a:buSzTx/>
              <a:buNone/>
              <a:defRPr sz="2156"/>
            </a:pPr>
            <a:r>
              <a:t> 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Capabilities</a:t>
            </a:r>
            <a:r>
              <a:t>:</a:t>
            </a:r>
          </a:p>
          <a:p>
            <a:pPr marL="267588" indent="-267588" defTabSz="1194786">
              <a:spcBef>
                <a:spcPts val="1100"/>
              </a:spcBef>
              <a:defRPr sz="2156"/>
            </a:pPr>
            <a:endParaRPr/>
          </a:p>
          <a:p>
            <a:pPr marL="267588" indent="-267588" defTabSz="1194786">
              <a:spcBef>
                <a:spcPts val="1100"/>
              </a:spcBef>
              <a:defRPr sz="2156"/>
            </a:pPr>
            <a:r>
              <a:t>   Autonomous walking &amp; obstacle detection</a:t>
            </a:r>
          </a:p>
          <a:p>
            <a:pPr marL="267588" indent="-267588" defTabSz="1194786">
              <a:spcBef>
                <a:spcPts val="1100"/>
              </a:spcBef>
              <a:defRPr sz="2156"/>
            </a:pPr>
            <a:r>
              <a:t>   Live camera streaming</a:t>
            </a:r>
          </a:p>
          <a:p>
            <a:pPr marL="267588" indent="-267588" defTabSz="1194786">
              <a:spcBef>
                <a:spcPts val="1100"/>
              </a:spcBef>
              <a:defRPr sz="2156"/>
            </a:pPr>
            <a:r>
              <a:t>   Player interaction</a:t>
            </a:r>
          </a:p>
          <a:p>
            <a:pPr marL="0" indent="0" defTabSz="1194786">
              <a:spcBef>
                <a:spcPts val="1100"/>
              </a:spcBef>
              <a:buSzTx/>
              <a:buNone/>
              <a:defRPr sz="2156"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Built using:</a:t>
            </a:r>
          </a:p>
          <a:p>
            <a:pPr marL="267588" indent="-267588" defTabSz="1194786">
              <a:spcBef>
                <a:spcPts val="1100"/>
              </a:spcBef>
              <a:defRPr sz="2156"/>
            </a:pPr>
            <a:endParaRPr/>
          </a:p>
          <a:p>
            <a:pPr marL="267588" indent="-267588" defTabSz="1194786">
              <a:spcBef>
                <a:spcPts val="1100"/>
              </a:spcBef>
              <a:defRPr sz="2156"/>
            </a:pPr>
            <a:r>
              <a:t>   Computer Vision</a:t>
            </a:r>
          </a:p>
          <a:p>
            <a:pPr marL="267588" indent="-267588" defTabSz="1194786">
              <a:spcBef>
                <a:spcPts val="1100"/>
              </a:spcBef>
              <a:defRPr sz="2156"/>
            </a:pPr>
            <a:r>
              <a:t>   Reinforcement Learning</a:t>
            </a:r>
          </a:p>
          <a:p>
            <a:pPr marL="267588" indent="-267588" defTabSz="1194786">
              <a:spcBef>
                <a:spcPts val="1100"/>
              </a:spcBef>
              <a:defRPr sz="2156"/>
            </a:pPr>
            <a:r>
              <a:t>   Motion planning algorithms</a:t>
            </a:r>
          </a:p>
          <a:p>
            <a:pPr marL="0" indent="0" defTabSz="1194786">
              <a:spcBef>
                <a:spcPts val="1100"/>
              </a:spcBef>
              <a:buSzTx/>
              <a:buNone/>
              <a:defRPr sz="2156"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Applications:</a:t>
            </a:r>
          </a:p>
          <a:p>
            <a:pPr marL="267588" indent="-267588" defTabSz="1194786">
              <a:spcBef>
                <a:spcPts val="1100"/>
              </a:spcBef>
              <a:defRPr sz="2156"/>
            </a:pPr>
            <a:endParaRPr/>
          </a:p>
          <a:p>
            <a:pPr marL="267588" indent="-267588" defTabSz="1194786">
              <a:spcBef>
                <a:spcPts val="1100"/>
              </a:spcBef>
              <a:defRPr sz="2156"/>
            </a:pPr>
            <a:r>
              <a:t>  Sports broadcasting</a:t>
            </a:r>
          </a:p>
          <a:p>
            <a:pPr marL="267588" indent="-267588" defTabSz="1194786">
              <a:spcBef>
                <a:spcPts val="1100"/>
              </a:spcBef>
              <a:defRPr sz="2156"/>
            </a:pPr>
            <a:r>
              <a:t>   Security surveillance</a:t>
            </a:r>
          </a:p>
          <a:p>
            <a:pPr marL="267588" indent="-267588" defTabSz="1194786">
              <a:spcBef>
                <a:spcPts val="1100"/>
              </a:spcBef>
              <a:defRPr sz="2156"/>
            </a:pPr>
            <a:r>
              <a:t>   Disaster rescue operations</a:t>
            </a:r>
          </a:p>
          <a:p>
            <a:pPr marL="267588" indent="-267588" defTabSz="1194786">
              <a:spcBef>
                <a:spcPts val="1100"/>
              </a:spcBef>
              <a:defRPr sz="2156"/>
            </a:pPr>
            <a:r>
              <a:t> Demonstrates AI + Robotics integration</a:t>
            </a:r>
          </a:p>
        </p:txBody>
      </p:sp>
      <p:pic>
        <p:nvPicPr>
          <p:cNvPr id="182" name="ipl dog.jpeg" descr="ipl dog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80924" y="3499247"/>
            <a:ext cx="5052877" cy="89828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Manirishi Manuscript – Gyanbharatam (Hall 14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89888">
              <a:defRPr sz="4788" spc="-47"/>
            </a:lvl1pPr>
          </a:lstStyle>
          <a:p>
            <a:r>
              <a:t>Manirishi Manuscript – Gyanbharatam (Hall 14)</a:t>
            </a:r>
          </a:p>
        </p:txBody>
      </p:sp>
      <p:sp>
        <p:nvSpPr>
          <p:cNvPr id="185" name="AI-based ancient manuscript digitization projec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33121" indent="-333121" defTabSz="1487386">
              <a:spcBef>
                <a:spcPts val="1400"/>
              </a:spcBef>
              <a:defRPr sz="2684"/>
            </a:pPr>
            <a:r>
              <a:t> AI-based ancient manuscript digitization project</a:t>
            </a:r>
          </a:p>
          <a:p>
            <a:pPr marL="333121" indent="-333121" defTabSz="1487386">
              <a:spcBef>
                <a:spcPts val="1400"/>
              </a:spcBef>
              <a:defRPr sz="2684"/>
            </a:pPr>
            <a:r>
              <a:t>  Focus on Indian knowledge systems</a:t>
            </a:r>
          </a:p>
          <a:p>
            <a:pPr marL="333121" indent="-333121" defTabSz="1487386">
              <a:spcBef>
                <a:spcPts val="1400"/>
              </a:spcBef>
              <a:defRPr sz="2684"/>
            </a:pPr>
            <a:r>
              <a:t>  Converts old Sanskrit texts into digital format</a:t>
            </a:r>
          </a:p>
          <a:p>
            <a:pPr marL="0" indent="0" defTabSz="1487386">
              <a:spcBef>
                <a:spcPts val="1400"/>
              </a:spcBef>
              <a:buSzTx/>
              <a:buNone/>
              <a:defRPr sz="2684"/>
            </a:pPr>
            <a:r>
              <a:t> 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Uses</a:t>
            </a:r>
            <a:r>
              <a:t>:</a:t>
            </a:r>
          </a:p>
          <a:p>
            <a:pPr marL="333121" indent="-333121" defTabSz="1487386">
              <a:spcBef>
                <a:spcPts val="1400"/>
              </a:spcBef>
              <a:defRPr sz="2684"/>
            </a:pPr>
            <a:endParaRPr/>
          </a:p>
          <a:p>
            <a:pPr marL="333121" indent="-333121" defTabSz="1487386">
              <a:spcBef>
                <a:spcPts val="1400"/>
              </a:spcBef>
              <a:defRPr sz="2684"/>
            </a:pPr>
            <a:r>
              <a:t>  OCR (Optical Character Recognition)</a:t>
            </a:r>
          </a:p>
          <a:p>
            <a:pPr marL="333121" indent="-333121" defTabSz="1487386">
              <a:spcBef>
                <a:spcPts val="1400"/>
              </a:spcBef>
              <a:defRPr sz="2684"/>
            </a:pPr>
            <a:r>
              <a:t>   NLP for translation &amp; summarization</a:t>
            </a:r>
          </a:p>
          <a:p>
            <a:pPr marL="333121" indent="-333121" defTabSz="1487386">
              <a:spcBef>
                <a:spcPts val="1400"/>
              </a:spcBef>
              <a:defRPr sz="2684"/>
            </a:pPr>
            <a:r>
              <a:t> Makes rare manuscripts searchable</a:t>
            </a:r>
          </a:p>
          <a:p>
            <a:pPr marL="333121" indent="-333121" defTabSz="1487386">
              <a:spcBef>
                <a:spcPts val="1400"/>
              </a:spcBef>
              <a:defRPr sz="2684"/>
            </a:pPr>
            <a:r>
              <a:t>  Preserves cultural and historical heritage</a:t>
            </a:r>
          </a:p>
          <a:p>
            <a:pPr marL="333121" indent="-333121" defTabSz="1487386">
              <a:spcBef>
                <a:spcPts val="1400"/>
              </a:spcBef>
              <a:defRPr sz="2684"/>
            </a:pPr>
            <a:r>
              <a:t>  Supports research &amp; education</a:t>
            </a:r>
          </a:p>
          <a:p>
            <a:pPr marL="333121" indent="-333121" defTabSz="1487386">
              <a:spcBef>
                <a:spcPts val="1400"/>
              </a:spcBef>
              <a:defRPr sz="2684"/>
            </a:pPr>
            <a:r>
              <a:t>  Bridges traditional knowledge with modern AI</a:t>
            </a:r>
          </a:p>
          <a:p>
            <a:pPr marL="333121" indent="-333121" defTabSz="1487386">
              <a:spcBef>
                <a:spcPts val="1400"/>
              </a:spcBef>
              <a:defRPr sz="2684"/>
            </a:pPr>
            <a:endParaRPr/>
          </a:p>
        </p:txBody>
      </p:sp>
      <p:sp>
        <p:nvSpPr>
          <p:cNvPr id="186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87" name="manuscript.jpeg" descr="manuscript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7678" y="3904850"/>
            <a:ext cx="6011372" cy="80151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Next-Gen AI Fraud Detection in UPI (Hall 3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89888">
              <a:defRPr sz="4788" spc="-47"/>
            </a:lvl1pPr>
          </a:lstStyle>
          <a:p>
            <a:r>
              <a:t>Next-Gen AI Fraud Detection in UPI (Hall 3)</a:t>
            </a:r>
          </a:p>
        </p:txBody>
      </p:sp>
      <p:sp>
        <p:nvSpPr>
          <p:cNvPr id="190" name="AI system for fraud detection in UPI payment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56666" indent="-256666" defTabSz="1146019">
              <a:spcBef>
                <a:spcPts val="1100"/>
              </a:spcBef>
              <a:defRPr sz="2068"/>
            </a:pPr>
            <a:r>
              <a:rPr dirty="0"/>
              <a:t>  AI system for fraud detection in UPI payments</a:t>
            </a:r>
          </a:p>
          <a:p>
            <a:pPr marL="256666" indent="-256666" defTabSz="1146019">
              <a:spcBef>
                <a:spcPts val="1100"/>
              </a:spcBef>
              <a:defRPr sz="2068"/>
            </a:pPr>
            <a:r>
              <a:rPr dirty="0"/>
              <a:t> Monitors real-time transaction patterns</a:t>
            </a:r>
          </a:p>
          <a:p>
            <a:pPr marL="0" indent="0" defTabSz="1146019">
              <a:spcBef>
                <a:spcPts val="1100"/>
              </a:spcBef>
              <a:buSzTx/>
              <a:buNone/>
              <a:defRPr sz="2068"/>
            </a:pPr>
            <a:r>
              <a:rPr dirty="0"/>
              <a:t>  </a:t>
            </a:r>
            <a:r>
              <a:rPr dirty="0">
                <a:latin typeface="Canela Text Bold"/>
                <a:ea typeface="Canela Text Bold"/>
                <a:cs typeface="Canela Text Bold"/>
                <a:sym typeface="Canela Text Bold"/>
              </a:rPr>
              <a:t>Uses:</a:t>
            </a:r>
          </a:p>
          <a:p>
            <a:pPr marL="256666" indent="-256666" defTabSz="1146019">
              <a:spcBef>
                <a:spcPts val="1100"/>
              </a:spcBef>
              <a:defRPr sz="2068"/>
            </a:pPr>
            <a:endParaRPr dirty="0">
              <a:latin typeface="Canela Text Bold"/>
              <a:ea typeface="Canela Text Bold"/>
              <a:cs typeface="Canela Text Bold"/>
              <a:sym typeface="Canela Text Bold"/>
            </a:endParaRPr>
          </a:p>
          <a:p>
            <a:pPr marL="256666" indent="-256666" defTabSz="1146019">
              <a:spcBef>
                <a:spcPts val="1100"/>
              </a:spcBef>
              <a:defRPr sz="2068"/>
            </a:pPr>
            <a:r>
              <a:rPr dirty="0"/>
              <a:t>  Machine Learning models</a:t>
            </a:r>
          </a:p>
          <a:p>
            <a:pPr marL="256666" indent="-256666" defTabSz="1146019">
              <a:spcBef>
                <a:spcPts val="1100"/>
              </a:spcBef>
              <a:defRPr sz="2068"/>
            </a:pPr>
            <a:r>
              <a:rPr dirty="0"/>
              <a:t>   Behavioral analysis</a:t>
            </a:r>
          </a:p>
          <a:p>
            <a:pPr marL="256666" indent="-256666" defTabSz="1146019">
              <a:spcBef>
                <a:spcPts val="1100"/>
              </a:spcBef>
              <a:defRPr sz="2068"/>
            </a:pPr>
            <a:r>
              <a:rPr dirty="0"/>
              <a:t>   Anomaly detection algorithms</a:t>
            </a:r>
          </a:p>
          <a:p>
            <a:pPr marL="0" indent="0" defTabSz="1146019">
              <a:spcBef>
                <a:spcPts val="1100"/>
              </a:spcBef>
              <a:buSzTx/>
              <a:buNone/>
              <a:defRPr sz="2068"/>
            </a:pPr>
            <a:r>
              <a:rPr dirty="0"/>
              <a:t> </a:t>
            </a:r>
            <a:r>
              <a:rPr dirty="0">
                <a:latin typeface="Canela Text Bold"/>
                <a:ea typeface="Canela Text Bold"/>
                <a:cs typeface="Canela Text Bold"/>
                <a:sym typeface="Canela Text Bold"/>
              </a:rPr>
              <a:t>Detects:</a:t>
            </a:r>
          </a:p>
          <a:p>
            <a:pPr marL="256666" indent="-256666" defTabSz="1146019">
              <a:spcBef>
                <a:spcPts val="1100"/>
              </a:spcBef>
              <a:defRPr sz="2068"/>
            </a:pPr>
            <a:endParaRPr dirty="0">
              <a:latin typeface="Canela Text Bold"/>
              <a:ea typeface="Canela Text Bold"/>
              <a:cs typeface="Canela Text Bold"/>
              <a:sym typeface="Canela Text Bold"/>
            </a:endParaRPr>
          </a:p>
          <a:p>
            <a:pPr marL="256666" indent="-256666" defTabSz="1146019">
              <a:spcBef>
                <a:spcPts val="1100"/>
              </a:spcBef>
              <a:defRPr sz="2068"/>
            </a:pPr>
            <a:r>
              <a:rPr dirty="0"/>
              <a:t>   Suspicious transactions</a:t>
            </a:r>
          </a:p>
          <a:p>
            <a:pPr marL="256666" indent="-256666" defTabSz="1146019">
              <a:spcBef>
                <a:spcPts val="1100"/>
              </a:spcBef>
              <a:defRPr sz="2068"/>
            </a:pPr>
            <a:r>
              <a:rPr dirty="0"/>
              <a:t>   Unusual login locations</a:t>
            </a:r>
          </a:p>
          <a:p>
            <a:pPr marL="256666" indent="-256666" defTabSz="1146019">
              <a:spcBef>
                <a:spcPts val="1100"/>
              </a:spcBef>
              <a:defRPr sz="2068"/>
            </a:pPr>
            <a:r>
              <a:rPr dirty="0"/>
              <a:t>   Fake accounts</a:t>
            </a:r>
          </a:p>
          <a:p>
            <a:pPr marL="256666" indent="-256666" defTabSz="1146019">
              <a:spcBef>
                <a:spcPts val="1100"/>
              </a:spcBef>
              <a:defRPr sz="2068"/>
            </a:pPr>
            <a:r>
              <a:rPr dirty="0"/>
              <a:t> Reduces financial fraud risks</a:t>
            </a:r>
          </a:p>
          <a:p>
            <a:pPr marL="256666" indent="-256666" defTabSz="1146019">
              <a:spcBef>
                <a:spcPts val="1100"/>
              </a:spcBef>
              <a:defRPr sz="2068"/>
            </a:pPr>
            <a:r>
              <a:rPr dirty="0"/>
              <a:t>  Improves trust in digital payments ecosystem</a:t>
            </a:r>
          </a:p>
          <a:p>
            <a:pPr marL="256666" indent="-256666" defTabSz="1146019">
              <a:spcBef>
                <a:spcPts val="1100"/>
              </a:spcBef>
              <a:defRPr sz="2068"/>
            </a:pPr>
            <a:r>
              <a:rPr dirty="0"/>
              <a:t>  Enhances cybersecurity in fintech</a:t>
            </a:r>
          </a:p>
          <a:p>
            <a:pPr marL="256666" indent="-256666" defTabSz="1146019">
              <a:spcBef>
                <a:spcPts val="1100"/>
              </a:spcBef>
              <a:defRPr sz="2068"/>
            </a:pPr>
            <a:endParaRPr dirty="0"/>
          </a:p>
        </p:txBody>
      </p:sp>
      <p:pic>
        <p:nvPicPr>
          <p:cNvPr id="192" name="Gen-AI-Fraud-Inf2.png" descr="Gen-AI-Fraud-Inf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2745" y="4383004"/>
            <a:ext cx="10574229" cy="59480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African AI Village (Hall 14)"/>
          <p:cNvSpPr txBox="1">
            <a:spLocks noGrp="1"/>
          </p:cNvSpPr>
          <p:nvPr>
            <p:ph type="title"/>
          </p:nvPr>
        </p:nvSpPr>
        <p:spPr>
          <a:xfrm>
            <a:off x="1219200" y="774700"/>
            <a:ext cx="21945601" cy="4476409"/>
          </a:xfrm>
          <a:prstGeom prst="rect">
            <a:avLst/>
          </a:prstGeom>
        </p:spPr>
        <p:txBody>
          <a:bodyPr/>
          <a:lstStyle/>
          <a:p>
            <a:r>
              <a:t>African AI Village (Hall 14)</a:t>
            </a:r>
          </a:p>
        </p:txBody>
      </p:sp>
      <p:sp>
        <p:nvSpPr>
          <p:cNvPr id="195" name="Dedicated pavilion showcasing African AI innovations…"/>
          <p:cNvSpPr txBox="1">
            <a:spLocks noGrp="1"/>
          </p:cNvSpPr>
          <p:nvPr>
            <p:ph type="body" idx="1"/>
          </p:nvPr>
        </p:nvSpPr>
        <p:spPr>
          <a:xfrm>
            <a:off x="1217711" y="2970576"/>
            <a:ext cx="21948578" cy="9741459"/>
          </a:xfrm>
          <a:prstGeom prst="rect">
            <a:avLst/>
          </a:prstGeom>
        </p:spPr>
        <p:txBody>
          <a:bodyPr/>
          <a:lstStyle/>
          <a:p>
            <a:pPr marL="311277" indent="-311277" defTabSz="1389853">
              <a:spcBef>
                <a:spcPts val="1300"/>
              </a:spcBef>
              <a:defRPr sz="2508"/>
            </a:pPr>
            <a:r>
              <a:t> Dedicated pavilion showcasing African AI innovations</a:t>
            </a:r>
          </a:p>
          <a:p>
            <a:pPr marL="0" indent="0" defTabSz="1389853">
              <a:spcBef>
                <a:spcPts val="1300"/>
              </a:spcBef>
              <a:buSzTx/>
              <a:buNone/>
              <a:defRPr sz="2508"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Focus areas:</a:t>
            </a:r>
          </a:p>
          <a:p>
            <a:pPr marL="311277" indent="-311277" defTabSz="1389853">
              <a:spcBef>
                <a:spcPts val="1300"/>
              </a:spcBef>
              <a:defRPr sz="2508">
                <a:latin typeface="Canela Text Bold"/>
                <a:ea typeface="Canela Text Bold"/>
                <a:cs typeface="Canela Text Bold"/>
                <a:sym typeface="Canela Text Bold"/>
              </a:defRPr>
            </a:pPr>
            <a:endParaRPr/>
          </a:p>
          <a:p>
            <a:pPr marL="311277" indent="-311277" defTabSz="1389853">
              <a:spcBef>
                <a:spcPts val="1300"/>
              </a:spcBef>
              <a:defRPr sz="2508"/>
            </a:pPr>
            <a:r>
              <a:t>  AI in agriculture</a:t>
            </a:r>
          </a:p>
          <a:p>
            <a:pPr marL="311277" indent="-311277" defTabSz="1389853">
              <a:spcBef>
                <a:spcPts val="1300"/>
              </a:spcBef>
              <a:defRPr sz="2508"/>
            </a:pPr>
            <a:r>
              <a:t>  Healthcare diagnostics</a:t>
            </a:r>
          </a:p>
          <a:p>
            <a:pPr marL="311277" indent="-311277" defTabSz="1389853">
              <a:spcBef>
                <a:spcPts val="1300"/>
              </a:spcBef>
              <a:defRPr sz="2508"/>
            </a:pPr>
            <a:r>
              <a:t>  Financial inclusion</a:t>
            </a:r>
          </a:p>
          <a:p>
            <a:pPr marL="0" indent="0" defTabSz="1389853">
              <a:spcBef>
                <a:spcPts val="1300"/>
              </a:spcBef>
              <a:buSzTx/>
              <a:buNone/>
              <a:defRPr sz="2508"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Use of AI for:</a:t>
            </a:r>
          </a:p>
          <a:p>
            <a:pPr marL="311277" indent="-311277" defTabSz="1389853">
              <a:spcBef>
                <a:spcPts val="1300"/>
              </a:spcBef>
              <a:defRPr sz="2508"/>
            </a:pPr>
            <a:endParaRPr/>
          </a:p>
          <a:p>
            <a:pPr marL="311277" indent="-311277" defTabSz="1389853">
              <a:spcBef>
                <a:spcPts val="1300"/>
              </a:spcBef>
              <a:defRPr sz="2508"/>
            </a:pPr>
            <a:r>
              <a:t>   Crop monitoring</a:t>
            </a:r>
          </a:p>
          <a:p>
            <a:pPr marL="311277" indent="-311277" defTabSz="1389853">
              <a:spcBef>
                <a:spcPts val="1300"/>
              </a:spcBef>
              <a:defRPr sz="2508"/>
            </a:pPr>
            <a:r>
              <a:t>   Disease prediction</a:t>
            </a:r>
          </a:p>
          <a:p>
            <a:pPr marL="311277" indent="-311277" defTabSz="1389853">
              <a:spcBef>
                <a:spcPts val="1300"/>
              </a:spcBef>
              <a:defRPr sz="2508"/>
            </a:pPr>
            <a:r>
              <a:t>   Mobile banking security</a:t>
            </a:r>
          </a:p>
          <a:p>
            <a:pPr marL="311277" indent="-311277" defTabSz="1389853">
              <a:spcBef>
                <a:spcPts val="1300"/>
              </a:spcBef>
              <a:defRPr sz="2508"/>
            </a:pPr>
            <a:r>
              <a:t> Encourages global AI collaboration</a:t>
            </a:r>
          </a:p>
          <a:p>
            <a:pPr marL="311277" indent="-311277" defTabSz="1389853">
              <a:spcBef>
                <a:spcPts val="1300"/>
              </a:spcBef>
              <a:defRPr sz="2508"/>
            </a:pPr>
            <a:r>
              <a:t>  Promotes inclusive AI development</a:t>
            </a:r>
          </a:p>
          <a:p>
            <a:pPr marL="311277" indent="-311277" defTabSz="1389853">
              <a:spcBef>
                <a:spcPts val="1300"/>
              </a:spcBef>
              <a:defRPr sz="2508"/>
            </a:pPr>
            <a:r>
              <a:t>  Highlights AI’s role in emerging economies</a:t>
            </a:r>
          </a:p>
          <a:p>
            <a:pPr marL="311277" indent="-311277" defTabSz="1389853">
              <a:spcBef>
                <a:spcPts val="1300"/>
              </a:spcBef>
              <a:defRPr sz="2508"/>
            </a:pPr>
            <a:endParaRPr/>
          </a:p>
        </p:txBody>
      </p:sp>
      <p:pic>
        <p:nvPicPr>
          <p:cNvPr id="196" name="african village.jpeg" descr="african village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3633" y="4551876"/>
            <a:ext cx="4934145" cy="65788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AI-Based Networking &amp; Smart WiFi (Hall 4)"/>
          <p:cNvSpPr txBox="1">
            <a:spLocks noGrp="1"/>
          </p:cNvSpPr>
          <p:nvPr>
            <p:ph type="title"/>
          </p:nvPr>
        </p:nvSpPr>
        <p:spPr>
          <a:xfrm>
            <a:off x="1219200" y="774700"/>
            <a:ext cx="21945601" cy="3677262"/>
          </a:xfrm>
          <a:prstGeom prst="rect">
            <a:avLst/>
          </a:prstGeom>
        </p:spPr>
        <p:txBody>
          <a:bodyPr/>
          <a:lstStyle/>
          <a:p>
            <a:r>
              <a:t>AI-Based Networking &amp; Smart WiFi (Hall 4)</a:t>
            </a:r>
          </a:p>
        </p:txBody>
      </p:sp>
      <p:sp>
        <p:nvSpPr>
          <p:cNvPr id="199" name="Intelligent network optimization using AI…"/>
          <p:cNvSpPr txBox="1">
            <a:spLocks noGrp="1"/>
          </p:cNvSpPr>
          <p:nvPr>
            <p:ph type="body" idx="1"/>
          </p:nvPr>
        </p:nvSpPr>
        <p:spPr>
          <a:xfrm>
            <a:off x="1219199" y="3179245"/>
            <a:ext cx="21948578" cy="9317555"/>
          </a:xfrm>
          <a:prstGeom prst="rect">
            <a:avLst/>
          </a:prstGeom>
        </p:spPr>
        <p:txBody>
          <a:bodyPr/>
          <a:lstStyle/>
          <a:p>
            <a:pPr marL="316737" indent="-316737" defTabSz="1414236">
              <a:spcBef>
                <a:spcPts val="1300"/>
              </a:spcBef>
              <a:defRPr sz="2551"/>
            </a:pPr>
            <a:r>
              <a:t>  Intelligent network optimization using AI</a:t>
            </a:r>
          </a:p>
          <a:p>
            <a:pPr marL="0" indent="0" defTabSz="1414236">
              <a:spcBef>
                <a:spcPts val="1300"/>
              </a:spcBef>
              <a:buSzTx/>
              <a:buNone/>
              <a:defRPr sz="2551"/>
            </a:pPr>
            <a:r>
              <a:t> 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AI automatically:</a:t>
            </a:r>
          </a:p>
          <a:p>
            <a:pPr marL="316737" indent="-316737" defTabSz="1414236">
              <a:spcBef>
                <a:spcPts val="1300"/>
              </a:spcBef>
              <a:defRPr sz="2551"/>
            </a:pPr>
            <a:endParaRPr>
              <a:latin typeface="Canela Text Bold"/>
              <a:ea typeface="Canela Text Bold"/>
              <a:cs typeface="Canela Text Bold"/>
              <a:sym typeface="Canela Text Bold"/>
            </a:endParaRPr>
          </a:p>
          <a:p>
            <a:pPr marL="316737" indent="-316737" defTabSz="1414236">
              <a:spcBef>
                <a:spcPts val="1300"/>
              </a:spcBef>
              <a:defRPr sz="2551"/>
            </a:pPr>
            <a:r>
              <a:t>   Detects network congestion</a:t>
            </a:r>
          </a:p>
          <a:p>
            <a:pPr marL="316737" indent="-316737" defTabSz="1414236">
              <a:spcBef>
                <a:spcPts val="1300"/>
              </a:spcBef>
              <a:defRPr sz="2551"/>
            </a:pPr>
            <a:r>
              <a:t>   Adjusts bandwidth allocation</a:t>
            </a:r>
          </a:p>
          <a:p>
            <a:pPr marL="316737" indent="-316737" defTabSz="1414236">
              <a:spcBef>
                <a:spcPts val="1300"/>
              </a:spcBef>
              <a:defRPr sz="2551"/>
            </a:pPr>
            <a:r>
              <a:t>   Improves signal strength</a:t>
            </a:r>
          </a:p>
          <a:p>
            <a:pPr marL="0" indent="0" defTabSz="1414236">
              <a:spcBef>
                <a:spcPts val="1300"/>
              </a:spcBef>
              <a:buSzTx/>
              <a:buNone/>
              <a:defRPr sz="2551"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 Uses:</a:t>
            </a:r>
          </a:p>
          <a:p>
            <a:pPr marL="316737" indent="-316737" defTabSz="1414236">
              <a:spcBef>
                <a:spcPts val="1300"/>
              </a:spcBef>
              <a:defRPr sz="2551"/>
            </a:pPr>
            <a:endParaRPr/>
          </a:p>
          <a:p>
            <a:pPr marL="316737" indent="-316737" defTabSz="1414236">
              <a:spcBef>
                <a:spcPts val="1300"/>
              </a:spcBef>
              <a:defRPr sz="2551"/>
            </a:pPr>
            <a:r>
              <a:t>   Predictive analytics</a:t>
            </a:r>
          </a:p>
          <a:p>
            <a:pPr marL="316737" indent="-316737" defTabSz="1414236">
              <a:spcBef>
                <a:spcPts val="1300"/>
              </a:spcBef>
              <a:defRPr sz="2551"/>
            </a:pPr>
            <a:r>
              <a:t>   Self-healing networks</a:t>
            </a:r>
          </a:p>
          <a:p>
            <a:pPr marL="316737" indent="-316737" defTabSz="1414236">
              <a:spcBef>
                <a:spcPts val="1300"/>
              </a:spcBef>
              <a:defRPr sz="2551"/>
            </a:pPr>
            <a:r>
              <a:t> Reduces downtime</a:t>
            </a:r>
          </a:p>
          <a:p>
            <a:pPr marL="316737" indent="-316737" defTabSz="1414236">
              <a:spcBef>
                <a:spcPts val="1300"/>
              </a:spcBef>
              <a:defRPr sz="2551"/>
            </a:pPr>
            <a:r>
              <a:t>  Enhances user experience</a:t>
            </a:r>
          </a:p>
          <a:p>
            <a:pPr marL="316737" indent="-316737" defTabSz="1414236">
              <a:spcBef>
                <a:spcPts val="1300"/>
              </a:spcBef>
              <a:defRPr sz="2551"/>
            </a:pPr>
            <a:r>
              <a:t>  Important for 5G &amp; IoT environments</a:t>
            </a:r>
          </a:p>
          <a:p>
            <a:pPr marL="316737" indent="-316737" defTabSz="1414236">
              <a:spcBef>
                <a:spcPts val="1300"/>
              </a:spcBef>
              <a:defRPr sz="2551"/>
            </a:pPr>
            <a:endParaRPr/>
          </a:p>
        </p:txBody>
      </p:sp>
      <p:pic>
        <p:nvPicPr>
          <p:cNvPr id="200" name="ai based network wifi.jpeg" descr="ai based network wifi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70607" y="3380099"/>
            <a:ext cx="6284051" cy="83787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AI-Driven Intelligent Manufacturing – Tech Mahindra (Hall 2)"/>
          <p:cNvSpPr txBox="1">
            <a:spLocks noGrp="1"/>
          </p:cNvSpPr>
          <p:nvPr>
            <p:ph type="title"/>
          </p:nvPr>
        </p:nvSpPr>
        <p:spPr>
          <a:xfrm>
            <a:off x="496504" y="774700"/>
            <a:ext cx="23150572" cy="4027109"/>
          </a:xfrm>
          <a:prstGeom prst="rect">
            <a:avLst/>
          </a:prstGeom>
        </p:spPr>
        <p:txBody>
          <a:bodyPr/>
          <a:lstStyle/>
          <a:p>
            <a:pPr defTabSz="1950720">
              <a:defRPr sz="6720" spc="-67"/>
            </a:pPr>
            <a:r>
              <a:t>AI-Driven Intelligent Manufacturing – Tech Mahindra (Hall 2)</a:t>
            </a:r>
          </a:p>
          <a:p>
            <a:pPr defTabSz="1950720">
              <a:defRPr sz="6720" spc="-67"/>
            </a:pPr>
            <a:endParaRPr/>
          </a:p>
        </p:txBody>
      </p:sp>
      <p:sp>
        <p:nvSpPr>
          <p:cNvPr id="203" name="Smart factory solutions powered by AI…"/>
          <p:cNvSpPr txBox="1">
            <a:spLocks noGrp="1"/>
          </p:cNvSpPr>
          <p:nvPr>
            <p:ph type="body" idx="1"/>
          </p:nvPr>
        </p:nvSpPr>
        <p:spPr>
          <a:xfrm>
            <a:off x="1219199" y="3325672"/>
            <a:ext cx="21948578" cy="10407310"/>
          </a:xfrm>
          <a:prstGeom prst="rect">
            <a:avLst/>
          </a:prstGeom>
        </p:spPr>
        <p:txBody>
          <a:bodyPr/>
          <a:lstStyle/>
          <a:p>
            <a:pPr marL="354964" indent="-354964" defTabSz="1584920">
              <a:spcBef>
                <a:spcPts val="1500"/>
              </a:spcBef>
              <a:defRPr sz="2859"/>
            </a:pPr>
            <a:r>
              <a:t>Smart factory solutions powered by AI</a:t>
            </a:r>
          </a:p>
          <a:p>
            <a:pPr marL="0" indent="0" defTabSz="1584920">
              <a:spcBef>
                <a:spcPts val="1500"/>
              </a:spcBef>
              <a:buSzTx/>
              <a:buNone/>
              <a:defRPr sz="2859"/>
            </a:pPr>
            <a:r>
              <a:t>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Uses:</a:t>
            </a:r>
          </a:p>
          <a:p>
            <a:pPr marL="354964" indent="-354964" defTabSz="1584920">
              <a:spcBef>
                <a:spcPts val="1500"/>
              </a:spcBef>
              <a:defRPr sz="2859"/>
            </a:pPr>
            <a:endParaRPr>
              <a:latin typeface="Canela Text Bold"/>
              <a:ea typeface="Canela Text Bold"/>
              <a:cs typeface="Canela Text Bold"/>
              <a:sym typeface="Canela Text Bold"/>
            </a:endParaRPr>
          </a:p>
          <a:p>
            <a:pPr marL="354964" indent="-354964" defTabSz="1584920">
              <a:spcBef>
                <a:spcPts val="1500"/>
              </a:spcBef>
              <a:defRPr sz="2859"/>
            </a:pPr>
            <a:r>
              <a:t>  Predictive maintenance</a:t>
            </a:r>
          </a:p>
          <a:p>
            <a:pPr marL="354964" indent="-354964" defTabSz="1584920">
              <a:spcBef>
                <a:spcPts val="1500"/>
              </a:spcBef>
              <a:defRPr sz="2859"/>
            </a:pPr>
            <a:r>
              <a:t>   Computer vision for defect detection</a:t>
            </a:r>
          </a:p>
          <a:p>
            <a:pPr marL="354964" indent="-354964" defTabSz="1584920">
              <a:spcBef>
                <a:spcPts val="1500"/>
              </a:spcBef>
              <a:defRPr sz="2859"/>
            </a:pPr>
            <a:r>
              <a:t>   IoT sensor integration</a:t>
            </a:r>
          </a:p>
          <a:p>
            <a:pPr marL="0" indent="0" defTabSz="1584920">
              <a:spcBef>
                <a:spcPts val="1500"/>
              </a:spcBef>
              <a:buSzTx/>
              <a:buNone/>
              <a:defRPr sz="2859"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 Benefits:</a:t>
            </a:r>
          </a:p>
          <a:p>
            <a:pPr marL="354964" indent="-354964" defTabSz="1584920">
              <a:spcBef>
                <a:spcPts val="1500"/>
              </a:spcBef>
              <a:defRPr sz="2859"/>
            </a:pPr>
            <a:endParaRPr/>
          </a:p>
          <a:p>
            <a:pPr marL="354964" indent="-354964" defTabSz="1584920">
              <a:spcBef>
                <a:spcPts val="1500"/>
              </a:spcBef>
              <a:defRPr sz="2859"/>
            </a:pPr>
            <a:r>
              <a:t>   Reduced machine downtime</a:t>
            </a:r>
          </a:p>
          <a:p>
            <a:pPr marL="354964" indent="-354964" defTabSz="1584920">
              <a:spcBef>
                <a:spcPts val="1500"/>
              </a:spcBef>
              <a:defRPr sz="2859"/>
            </a:pPr>
            <a:r>
              <a:t>   Increased production efficiency</a:t>
            </a:r>
          </a:p>
          <a:p>
            <a:pPr marL="354964" indent="-354964" defTabSz="1584920">
              <a:spcBef>
                <a:spcPts val="1500"/>
              </a:spcBef>
              <a:defRPr sz="2859"/>
            </a:pPr>
            <a:r>
              <a:t>   Cost optimization</a:t>
            </a:r>
          </a:p>
          <a:p>
            <a:pPr marL="354964" indent="-354964" defTabSz="1584920">
              <a:spcBef>
                <a:spcPts val="1500"/>
              </a:spcBef>
              <a:defRPr sz="2859"/>
            </a:pPr>
            <a:r>
              <a:t> Real-time data analytics dashboard</a:t>
            </a:r>
          </a:p>
          <a:p>
            <a:pPr marL="354964" indent="-354964" defTabSz="1584920">
              <a:spcBef>
                <a:spcPts val="1500"/>
              </a:spcBef>
              <a:defRPr sz="2859"/>
            </a:pPr>
            <a:r>
              <a:t>  Supports Industry 4.0 transformation</a:t>
            </a:r>
          </a:p>
          <a:p>
            <a:pPr marL="354964" indent="-354964" defTabSz="1584920">
              <a:spcBef>
                <a:spcPts val="1500"/>
              </a:spcBef>
              <a:defRPr sz="2859"/>
            </a:pPr>
            <a:endParaRPr/>
          </a:p>
        </p:txBody>
      </p:sp>
      <p:sp>
        <p:nvSpPr>
          <p:cNvPr id="204" name="Company: Tech Mahindra"/>
          <p:cNvSpPr txBox="1">
            <a:spLocks noGrp="1"/>
          </p:cNvSpPr>
          <p:nvPr>
            <p:ph type="body" idx="21"/>
          </p:nvPr>
        </p:nvSpPr>
        <p:spPr>
          <a:xfrm>
            <a:off x="1219200" y="2384648"/>
            <a:ext cx="21945602" cy="15413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808990">
              <a:defRPr sz="4312" spc="-43"/>
            </a:lvl1pPr>
          </a:lstStyle>
          <a:p>
            <a:r>
              <a:t>Company: Tech Mahindra</a:t>
            </a:r>
          </a:p>
        </p:txBody>
      </p:sp>
      <p:pic>
        <p:nvPicPr>
          <p:cNvPr id="205" name="tech mahindra.jpeg" descr="tech mahindra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8719" y="4271326"/>
            <a:ext cx="9673458" cy="72550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Reinforcement Learning – Robot Hand (Hall 3)"/>
          <p:cNvSpPr txBox="1">
            <a:spLocks noGrp="1"/>
          </p:cNvSpPr>
          <p:nvPr>
            <p:ph type="title"/>
          </p:nvPr>
        </p:nvSpPr>
        <p:spPr>
          <a:xfrm>
            <a:off x="1219200" y="774700"/>
            <a:ext cx="21945601" cy="4857409"/>
          </a:xfrm>
          <a:prstGeom prst="rect">
            <a:avLst/>
          </a:prstGeom>
        </p:spPr>
        <p:txBody>
          <a:bodyPr/>
          <a:lstStyle/>
          <a:p>
            <a:pPr defTabSz="2414016">
              <a:defRPr sz="8316" spc="-83"/>
            </a:pPr>
            <a:r>
              <a:t>Reinforcement Learning – Robot Hand (Hall 3)</a:t>
            </a:r>
          </a:p>
          <a:p>
            <a:pPr defTabSz="2414016">
              <a:defRPr sz="8316" spc="-83"/>
            </a:pPr>
            <a:endParaRPr/>
          </a:p>
        </p:txBody>
      </p:sp>
      <p:sp>
        <p:nvSpPr>
          <p:cNvPr id="208" name="AI-controlled robotic hand…"/>
          <p:cNvSpPr txBox="1">
            <a:spLocks noGrp="1"/>
          </p:cNvSpPr>
          <p:nvPr>
            <p:ph type="body" idx="1"/>
          </p:nvPr>
        </p:nvSpPr>
        <p:spPr>
          <a:xfrm>
            <a:off x="1219199" y="2759839"/>
            <a:ext cx="21948578" cy="10431504"/>
          </a:xfrm>
          <a:prstGeom prst="rect">
            <a:avLst/>
          </a:prstGeom>
        </p:spPr>
        <p:txBody>
          <a:bodyPr/>
          <a:lstStyle/>
          <a:p>
            <a:pPr marL="300354" indent="-300354" defTabSz="1341086">
              <a:spcBef>
                <a:spcPts val="1300"/>
              </a:spcBef>
              <a:defRPr sz="2420"/>
            </a:pPr>
            <a:r>
              <a:t>AI-controlled robotic hand</a:t>
            </a:r>
          </a:p>
          <a:p>
            <a:pPr marL="300354" indent="-300354" defTabSz="1341086">
              <a:spcBef>
                <a:spcPts val="1300"/>
              </a:spcBef>
              <a:defRPr sz="2420"/>
            </a:pPr>
            <a:r>
              <a:t>  Uses Reinforcement Learning (RL)</a:t>
            </a:r>
          </a:p>
          <a:p>
            <a:pPr marL="0" indent="0" defTabSz="1341086">
              <a:spcBef>
                <a:spcPts val="1300"/>
              </a:spcBef>
              <a:buSzTx/>
              <a:buNone/>
              <a:defRPr sz="2420"/>
            </a:pPr>
            <a:r>
              <a:t> 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Learns by:</a:t>
            </a:r>
          </a:p>
          <a:p>
            <a:pPr marL="300354" indent="-300354" defTabSz="1341086">
              <a:spcBef>
                <a:spcPts val="1300"/>
              </a:spcBef>
              <a:defRPr sz="2420"/>
            </a:pPr>
            <a:endParaRPr>
              <a:latin typeface="Canela Text Bold"/>
              <a:ea typeface="Canela Text Bold"/>
              <a:cs typeface="Canela Text Bold"/>
              <a:sym typeface="Canela Text Bold"/>
            </a:endParaRPr>
          </a:p>
          <a:p>
            <a:pPr marL="300354" indent="-300354" defTabSz="1341086">
              <a:spcBef>
                <a:spcPts val="1300"/>
              </a:spcBef>
              <a:defRPr sz="2420"/>
            </a:pPr>
            <a:r>
              <a:t>   Trial and error</a:t>
            </a:r>
          </a:p>
          <a:p>
            <a:pPr marL="300354" indent="-300354" defTabSz="1341086">
              <a:spcBef>
                <a:spcPts val="1300"/>
              </a:spcBef>
              <a:defRPr sz="2420"/>
            </a:pPr>
            <a:r>
              <a:t>   Reward-based feedback</a:t>
            </a:r>
          </a:p>
          <a:p>
            <a:pPr marL="0" indent="0" defTabSz="1341086">
              <a:spcBef>
                <a:spcPts val="1300"/>
              </a:spcBef>
              <a:buSzTx/>
              <a:buNone/>
              <a:defRPr sz="2420"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t> Can:</a:t>
            </a:r>
          </a:p>
          <a:p>
            <a:pPr marL="300354" indent="-300354" defTabSz="1341086">
              <a:spcBef>
                <a:spcPts val="1300"/>
              </a:spcBef>
              <a:defRPr sz="2420"/>
            </a:pPr>
            <a:endParaRPr/>
          </a:p>
          <a:p>
            <a:pPr marL="300354" indent="-300354" defTabSz="1341086">
              <a:spcBef>
                <a:spcPts val="1300"/>
              </a:spcBef>
              <a:defRPr sz="2420"/>
            </a:pPr>
            <a:r>
              <a:t>   Pick and place objects</a:t>
            </a:r>
          </a:p>
          <a:p>
            <a:pPr marL="300354" indent="-300354" defTabSz="1341086">
              <a:spcBef>
                <a:spcPts val="1300"/>
              </a:spcBef>
              <a:defRPr sz="2420"/>
            </a:pPr>
            <a:r>
              <a:t>   Adjust grip strength</a:t>
            </a:r>
          </a:p>
          <a:p>
            <a:pPr marL="300354" indent="-300354" defTabSz="1341086">
              <a:spcBef>
                <a:spcPts val="1300"/>
              </a:spcBef>
              <a:defRPr sz="2420"/>
            </a:pPr>
            <a:r>
              <a:t>   Recognize object shapes</a:t>
            </a:r>
          </a:p>
          <a:p>
            <a:pPr marL="0" indent="0" defTabSz="1341086">
              <a:spcBef>
                <a:spcPts val="1300"/>
              </a:spcBef>
              <a:buSzTx/>
              <a:buNone/>
              <a:defRPr sz="2420"/>
            </a:pPr>
            <a:r>
              <a:t>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Applications:</a:t>
            </a:r>
          </a:p>
          <a:p>
            <a:pPr marL="300354" indent="-300354" defTabSz="1341086">
              <a:spcBef>
                <a:spcPts val="1300"/>
              </a:spcBef>
              <a:defRPr sz="2420"/>
            </a:pPr>
            <a:endParaRPr>
              <a:latin typeface="Canela Text Bold"/>
              <a:ea typeface="Canela Text Bold"/>
              <a:cs typeface="Canela Text Bold"/>
              <a:sym typeface="Canela Text Bold"/>
            </a:endParaRPr>
          </a:p>
          <a:p>
            <a:pPr marL="300354" indent="-300354" defTabSz="1341086">
              <a:spcBef>
                <a:spcPts val="1300"/>
              </a:spcBef>
              <a:defRPr sz="2420"/>
            </a:pPr>
            <a:r>
              <a:t>   Prosthetics</a:t>
            </a:r>
          </a:p>
          <a:p>
            <a:pPr marL="300354" indent="-300354" defTabSz="1341086">
              <a:spcBef>
                <a:spcPts val="1300"/>
              </a:spcBef>
              <a:defRPr sz="2420"/>
            </a:pPr>
            <a:r>
              <a:t>   Automation</a:t>
            </a:r>
          </a:p>
          <a:p>
            <a:pPr marL="300354" indent="-300354" defTabSz="1341086">
              <a:spcBef>
                <a:spcPts val="1300"/>
              </a:spcBef>
              <a:defRPr sz="2420"/>
            </a:pPr>
            <a:r>
              <a:t>  Precision manufacturing</a:t>
            </a:r>
          </a:p>
          <a:p>
            <a:pPr marL="300354" indent="-300354" defTabSz="1341086">
              <a:spcBef>
                <a:spcPts val="1300"/>
              </a:spcBef>
              <a:defRPr sz="2420"/>
            </a:pPr>
            <a:r>
              <a:t>  Demonstrates advanced robotics intelligence</a:t>
            </a:r>
          </a:p>
        </p:txBody>
      </p:sp>
      <p:pic>
        <p:nvPicPr>
          <p:cNvPr id="209" name="reinforcement.jpeg" descr="reinforcement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5936" y="2888054"/>
            <a:ext cx="6418692" cy="85582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4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4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1240</Words>
  <Application>Microsoft Office PowerPoint</Application>
  <PresentationFormat>Custom</PresentationFormat>
  <Paragraphs>282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Arial</vt:lpstr>
      <vt:lpstr>Canela Bold</vt:lpstr>
      <vt:lpstr>Canela Deck Regular</vt:lpstr>
      <vt:lpstr>Canela Regular</vt:lpstr>
      <vt:lpstr>Canela Text Bold</vt:lpstr>
      <vt:lpstr>Canela Text Regular</vt:lpstr>
      <vt:lpstr>Graphik</vt:lpstr>
      <vt:lpstr>Graphik Medium</vt:lpstr>
      <vt:lpstr>Graphik Semibold</vt:lpstr>
      <vt:lpstr>Helvetica Neue</vt:lpstr>
      <vt:lpstr>23_ClassicWhite</vt:lpstr>
      <vt:lpstr>AI SUMMIT 2026</vt:lpstr>
      <vt:lpstr> TCS – Saree Print Design using AI (Hall 2)</vt:lpstr>
      <vt:lpstr>IPL Robotics Dog (Hall 4)</vt:lpstr>
      <vt:lpstr>Manirishi Manuscript – Gyanbharatam (Hall 14)</vt:lpstr>
      <vt:lpstr>Next-Gen AI Fraud Detection in UPI (Hall 3)</vt:lpstr>
      <vt:lpstr>African AI Village (Hall 14)</vt:lpstr>
      <vt:lpstr>AI-Based Networking &amp; Smart WiFi (Hall 4)</vt:lpstr>
      <vt:lpstr>AI-Driven Intelligent Manufacturing – Tech Mahindra (Hall 2) </vt:lpstr>
      <vt:lpstr>Reinforcement Learning – Robot Hand (Hall 3) </vt:lpstr>
      <vt:lpstr> AI Inference from Orbit (Hall 5)</vt:lpstr>
      <vt:lpstr> AI Fraud Detection – Airtel (Hall 4)</vt:lpstr>
      <vt:lpstr>Chip Revolution(Hall 3)</vt:lpstr>
      <vt:lpstr> Brigital Loom(Hall 14)</vt:lpstr>
      <vt:lpstr>Dancing Robot(Hall 4)</vt:lpstr>
      <vt:lpstr>Walking Baby Robot -Red Hoodie(Hall 1) </vt:lpstr>
      <vt:lpstr>Qure.ai(Hall 4)</vt:lpstr>
      <vt:lpstr>Semi-Humanoid Robot (Hall 4)</vt:lpstr>
      <vt:lpstr> AI Connected Mobility(Hall 3)</vt:lpstr>
      <vt:lpstr> Edge AI Vision(Hall 3)</vt:lpstr>
      <vt:lpstr>Smart Industrial AI(Hall 3)</vt:lpstr>
      <vt:lpstr>Super Computing Chip(Hall 4)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Prionti Majumder</cp:lastModifiedBy>
  <cp:revision>2</cp:revision>
  <dcterms:modified xsi:type="dcterms:W3CDTF">2026-02-18T19:19:49Z</dcterms:modified>
</cp:coreProperties>
</file>